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15"/>
  </p:notesMasterIdLst>
  <p:handoutMasterIdLst>
    <p:handoutMasterId r:id="rId116"/>
  </p:handoutMasterIdLst>
  <p:sldIdLst>
    <p:sldId id="316" r:id="rId5"/>
    <p:sldId id="405" r:id="rId6"/>
    <p:sldId id="485" r:id="rId7"/>
    <p:sldId id="474" r:id="rId8"/>
    <p:sldId id="488" r:id="rId9"/>
    <p:sldId id="475" r:id="rId10"/>
    <p:sldId id="476" r:id="rId11"/>
    <p:sldId id="477" r:id="rId12"/>
    <p:sldId id="478" r:id="rId13"/>
    <p:sldId id="487" r:id="rId14"/>
    <p:sldId id="479" r:id="rId15"/>
    <p:sldId id="480" r:id="rId16"/>
    <p:sldId id="481" r:id="rId17"/>
    <p:sldId id="482" r:id="rId18"/>
    <p:sldId id="483" r:id="rId19"/>
    <p:sldId id="484" r:id="rId20"/>
    <p:sldId id="486" r:id="rId21"/>
    <p:sldId id="490" r:id="rId22"/>
    <p:sldId id="491" r:id="rId23"/>
    <p:sldId id="492" r:id="rId24"/>
    <p:sldId id="493" r:id="rId25"/>
    <p:sldId id="494" r:id="rId26"/>
    <p:sldId id="495" r:id="rId27"/>
    <p:sldId id="496" r:id="rId28"/>
    <p:sldId id="497" r:id="rId29"/>
    <p:sldId id="489" r:id="rId30"/>
    <p:sldId id="498" r:id="rId31"/>
    <p:sldId id="502" r:id="rId32"/>
    <p:sldId id="503" r:id="rId33"/>
    <p:sldId id="407" r:id="rId34"/>
    <p:sldId id="408"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424" r:id="rId50"/>
    <p:sldId id="425" r:id="rId51"/>
    <p:sldId id="426" r:id="rId52"/>
    <p:sldId id="428" r:id="rId53"/>
    <p:sldId id="429" r:id="rId54"/>
    <p:sldId id="430" r:id="rId55"/>
    <p:sldId id="431" r:id="rId56"/>
    <p:sldId id="432" r:id="rId57"/>
    <p:sldId id="433" r:id="rId58"/>
    <p:sldId id="434" r:id="rId59"/>
    <p:sldId id="435" r:id="rId60"/>
    <p:sldId id="436" r:id="rId61"/>
    <p:sldId id="437" r:id="rId62"/>
    <p:sldId id="438" r:id="rId63"/>
    <p:sldId id="439" r:id="rId64"/>
    <p:sldId id="440" r:id="rId65"/>
    <p:sldId id="441" r:id="rId66"/>
    <p:sldId id="442" r:id="rId67"/>
    <p:sldId id="443" r:id="rId68"/>
    <p:sldId id="499" r:id="rId69"/>
    <p:sldId id="504" r:id="rId70"/>
    <p:sldId id="444" r:id="rId71"/>
    <p:sldId id="445" r:id="rId72"/>
    <p:sldId id="500" r:id="rId73"/>
    <p:sldId id="501" r:id="rId74"/>
    <p:sldId id="505" r:id="rId75"/>
    <p:sldId id="506" r:id="rId76"/>
    <p:sldId id="455" r:id="rId77"/>
    <p:sldId id="456" r:id="rId78"/>
    <p:sldId id="457" r:id="rId79"/>
    <p:sldId id="458" r:id="rId80"/>
    <p:sldId id="459" r:id="rId81"/>
    <p:sldId id="460" r:id="rId82"/>
    <p:sldId id="461" r:id="rId83"/>
    <p:sldId id="462" r:id="rId84"/>
    <p:sldId id="463" r:id="rId85"/>
    <p:sldId id="464" r:id="rId86"/>
    <p:sldId id="507" r:id="rId87"/>
    <p:sldId id="508" r:id="rId88"/>
    <p:sldId id="465" r:id="rId89"/>
    <p:sldId id="466" r:id="rId90"/>
    <p:sldId id="467" r:id="rId91"/>
    <p:sldId id="468" r:id="rId92"/>
    <p:sldId id="469" r:id="rId93"/>
    <p:sldId id="510" r:id="rId94"/>
    <p:sldId id="511" r:id="rId95"/>
    <p:sldId id="512" r:id="rId96"/>
    <p:sldId id="470" r:id="rId97"/>
    <p:sldId id="471" r:id="rId98"/>
    <p:sldId id="472" r:id="rId99"/>
    <p:sldId id="513" r:id="rId100"/>
    <p:sldId id="448" r:id="rId101"/>
    <p:sldId id="453" r:id="rId102"/>
    <p:sldId id="473" r:id="rId103"/>
    <p:sldId id="454" r:id="rId104"/>
    <p:sldId id="447" r:id="rId105"/>
    <p:sldId id="450" r:id="rId106"/>
    <p:sldId id="449" r:id="rId107"/>
    <p:sldId id="452" r:id="rId108"/>
    <p:sldId id="509" r:id="rId109"/>
    <p:sldId id="451" r:id="rId110"/>
    <p:sldId id="514" r:id="rId111"/>
    <p:sldId id="515" r:id="rId112"/>
    <p:sldId id="339" r:id="rId113"/>
    <p:sldId id="364" r:id="rId114"/>
  </p:sldIdLst>
  <p:sldSz cx="9144000" cy="6858000" type="screen4x3"/>
  <p:notesSz cx="6858000" cy="9144000"/>
  <p:custDataLst>
    <p:tags r:id="rId1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6" d="100"/>
          <a:sy n="86" d="100"/>
        </p:scale>
        <p:origin x="1382" y="58"/>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gs" Target="tags/tag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2021-08-18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8/18/2021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selenium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hyperlink" Target="https://testng.org/doc/"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Selenium using</a:t>
            </a:r>
            <a:br>
              <a:rPr lang="en-US" dirty="0"/>
            </a:br>
            <a:r>
              <a:rPr lang="en-US" dirty="0"/>
              <a:t>Java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pic>
        <p:nvPicPr>
          <p:cNvPr id="1026" name="Picture 2" descr="best test automation frameworks">
            <a:extLst>
              <a:ext uri="{FF2B5EF4-FFF2-40B4-BE49-F238E27FC236}">
                <a16:creationId xmlns:a16="http://schemas.microsoft.com/office/drawing/2014/main" id="{8618684B-FCFD-42DA-B7D8-340B19D6A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02" y="1905000"/>
            <a:ext cx="808672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5395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57201" y="1381125"/>
            <a:ext cx="8228012" cy="3114675"/>
          </a:xfrm>
        </p:spPr>
        <p:txBody>
          <a:bodyPr/>
          <a:lstStyle/>
          <a:p>
            <a:r>
              <a:rPr lang="en-US" dirty="0"/>
              <a:t>A better approach to script maintenance is to create a separate class file which would find web elements, fill them or verify them. </a:t>
            </a:r>
          </a:p>
          <a:p>
            <a:r>
              <a:rPr lang="en-US" dirty="0"/>
              <a:t>This class can be reused in all the scripts using that element. In future, if there is a change in the web element, we need to make the change in just 1 class file and not 10 different scripts.</a:t>
            </a:r>
            <a:endParaRPr lang="en-IN" dirty="0"/>
          </a:p>
        </p:txBody>
      </p:sp>
      <p:sp>
        <p:nvSpPr>
          <p:cNvPr id="3" name="Title 2"/>
          <p:cNvSpPr>
            <a:spLocks noGrp="1"/>
          </p:cNvSpPr>
          <p:nvPr>
            <p:ph type="title"/>
          </p:nvPr>
        </p:nvSpPr>
        <p:spPr/>
        <p:txBody>
          <a:bodyPr/>
          <a:lstStyle/>
          <a:p>
            <a:r>
              <a:rPr lang="en-IN" dirty="0"/>
              <a:t>Page Object</a:t>
            </a:r>
          </a:p>
        </p:txBody>
      </p:sp>
      <p:pic>
        <p:nvPicPr>
          <p:cNvPr id="3074" name="Picture 2" descr="Page Object Model (POM) &amp; Page Factory in Selenium: Complete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407" y="4267201"/>
            <a:ext cx="44196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9037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Page Object</a:t>
            </a:r>
          </a:p>
        </p:txBody>
      </p:sp>
      <p:pic>
        <p:nvPicPr>
          <p:cNvPr id="1026" name="Picture 2" descr="https://i2.wp.com/www.softwaretestingmaterial.com/wp-content/uploads/2017/10/Page-Object-Model-Framework.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52" y="1134417"/>
            <a:ext cx="7693025" cy="57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6269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 have seen that ‘Page Object Model’ is a way of representing an application in a test framework.</a:t>
            </a:r>
          </a:p>
          <a:p>
            <a:r>
              <a:rPr lang="en-US" dirty="0"/>
              <a:t>For every ‘page’ in the application, we create a Page Object to reference the ‘page’ whereas a ‘Page Factory’ is one way of implementing the ‘Page Object Model’.</a:t>
            </a:r>
          </a:p>
          <a:p>
            <a:r>
              <a:rPr lang="en-US" dirty="0"/>
              <a:t>Page Object is a class that represents a web page and hold the functionality and members.</a:t>
            </a:r>
          </a:p>
          <a:p>
            <a:r>
              <a:rPr lang="en-US" dirty="0"/>
              <a:t>Page Factory is a way to initialize the web elements you want to interact with within the page object when you create an instance of it.</a:t>
            </a:r>
            <a:endParaRPr lang="en-IN" dirty="0"/>
          </a:p>
        </p:txBody>
      </p:sp>
      <p:sp>
        <p:nvSpPr>
          <p:cNvPr id="3" name="Title 2"/>
          <p:cNvSpPr>
            <a:spLocks noGrp="1"/>
          </p:cNvSpPr>
          <p:nvPr>
            <p:ph type="title"/>
          </p:nvPr>
        </p:nvSpPr>
        <p:spPr/>
        <p:txBody>
          <a:bodyPr/>
          <a:lstStyle/>
          <a:p>
            <a:r>
              <a:rPr lang="en-IN" dirty="0"/>
              <a:t>Page Factory</a:t>
            </a:r>
          </a:p>
        </p:txBody>
      </p:sp>
    </p:spTree>
    <p:extLst>
      <p:ext uri="{BB962C8B-B14F-4D97-AF65-F5344CB8AC3E}">
        <p14:creationId xmlns:p14="http://schemas.microsoft.com/office/powerpoint/2010/main" val="21665437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tests then use the methods of this page object class whenever they need to interact with the User Interface (UI) of that page. </a:t>
            </a:r>
          </a:p>
          <a:p>
            <a:r>
              <a:rPr lang="en-US" dirty="0"/>
              <a:t> The benefit is that if the UI changes for the page, the tests themselves don’t need to change, only the code within the page object needs to change. </a:t>
            </a:r>
          </a:p>
          <a:p>
            <a:r>
              <a:rPr lang="en-US" dirty="0"/>
              <a:t>Subsequently, all changes to support that new UI is located in one place.</a:t>
            </a:r>
            <a:endParaRPr lang="en-IN" dirty="0"/>
          </a:p>
        </p:txBody>
      </p:sp>
      <p:sp>
        <p:nvSpPr>
          <p:cNvPr id="3" name="Title 2"/>
          <p:cNvSpPr>
            <a:spLocks noGrp="1"/>
          </p:cNvSpPr>
          <p:nvPr>
            <p:ph type="title"/>
          </p:nvPr>
        </p:nvSpPr>
        <p:spPr/>
        <p:txBody>
          <a:bodyPr/>
          <a:lstStyle/>
          <a:p>
            <a:r>
              <a:rPr lang="en-IN" dirty="0"/>
              <a:t>Page Object</a:t>
            </a:r>
          </a:p>
        </p:txBody>
      </p:sp>
    </p:spTree>
    <p:extLst>
      <p:ext uri="{BB962C8B-B14F-4D97-AF65-F5344CB8AC3E}">
        <p14:creationId xmlns:p14="http://schemas.microsoft.com/office/powerpoint/2010/main" val="27860732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lstStyle/>
          <a:p>
            <a:r>
              <a:rPr lang="en-US" dirty="0"/>
              <a:t>Scenario: Enter valid credentials in the ‘Facebook Login’ Page and redirects to the ‘Facebook Home‘ Page.</a:t>
            </a:r>
            <a:endParaRPr lang="en-IN" dirty="0"/>
          </a:p>
        </p:txBody>
      </p:sp>
      <p:sp>
        <p:nvSpPr>
          <p:cNvPr id="3" name="Title 2"/>
          <p:cNvSpPr>
            <a:spLocks noGrp="1"/>
          </p:cNvSpPr>
          <p:nvPr>
            <p:ph type="title"/>
          </p:nvPr>
        </p:nvSpPr>
        <p:spPr/>
        <p:txBody>
          <a:bodyPr/>
          <a:lstStyle/>
          <a:p>
            <a:r>
              <a:rPr lang="en-IN" dirty="0"/>
              <a:t>Page Object</a:t>
            </a:r>
          </a:p>
        </p:txBody>
      </p:sp>
      <p:pic>
        <p:nvPicPr>
          <p:cNvPr id="2050" name="Picture 2" descr="https://i0.wp.com/www.softwaretestingmaterial.com/wp-content/uploads/2017/10/Page-Object-Model-Structure.png?resize=320%2C541&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514600"/>
            <a:ext cx="3048000" cy="4313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1326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6F6348-47D5-4F7E-AF96-21D4E13DF60A}"/>
              </a:ext>
            </a:extLst>
          </p:cNvPr>
          <p:cNvSpPr>
            <a:spLocks noGrp="1"/>
          </p:cNvSpPr>
          <p:nvPr>
            <p:ph type="title"/>
          </p:nvPr>
        </p:nvSpPr>
        <p:spPr/>
        <p:txBody>
          <a:bodyPr/>
          <a:lstStyle/>
          <a:p>
            <a:r>
              <a:rPr lang="en-IN" dirty="0"/>
              <a:t>Advantages of TestNG</a:t>
            </a:r>
          </a:p>
        </p:txBody>
      </p:sp>
      <p:pic>
        <p:nvPicPr>
          <p:cNvPr id="1026" name="Picture 2" descr="TestNG">
            <a:extLst>
              <a:ext uri="{FF2B5EF4-FFF2-40B4-BE49-F238E27FC236}">
                <a16:creationId xmlns:a16="http://schemas.microsoft.com/office/drawing/2014/main" id="{EE212127-B20D-4112-8995-7D8B388E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06278"/>
            <a:ext cx="7437703"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01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Code reusability – We could achieve code reusability by writing the code once and use it in different tests.</a:t>
            </a:r>
          </a:p>
          <a:p>
            <a:r>
              <a:rPr lang="en-US" dirty="0"/>
              <a:t>Code maintainability – There is a clean separation between test code and page specific code such as locators and layout which becomes very easy to maintain code. </a:t>
            </a:r>
          </a:p>
          <a:p>
            <a:r>
              <a:rPr lang="en-US" dirty="0"/>
              <a:t>Code changes only on Page Object Classes when a UI change occurs. It enhances test maintenance and reduces code duplication.</a:t>
            </a:r>
          </a:p>
          <a:p>
            <a:r>
              <a:rPr lang="en-US" dirty="0"/>
              <a:t>Object Repository – Each page will be defined as a java class. All the fields in the page will be defined in an interface as members. The class will then implement the interface.</a:t>
            </a:r>
          </a:p>
          <a:p>
            <a:r>
              <a:rPr lang="en-US" dirty="0"/>
              <a:t>Readability – Improves readability due to clean separation between test code and page specific code</a:t>
            </a:r>
            <a:endParaRPr lang="en-IN" dirty="0"/>
          </a:p>
        </p:txBody>
      </p:sp>
      <p:sp>
        <p:nvSpPr>
          <p:cNvPr id="3" name="Title 2"/>
          <p:cNvSpPr>
            <a:spLocks noGrp="1"/>
          </p:cNvSpPr>
          <p:nvPr>
            <p:ph type="title"/>
          </p:nvPr>
        </p:nvSpPr>
        <p:spPr/>
        <p:txBody>
          <a:bodyPr/>
          <a:lstStyle/>
          <a:p>
            <a:r>
              <a:rPr lang="en-IN" dirty="0"/>
              <a:t>Advantages</a:t>
            </a:r>
          </a:p>
        </p:txBody>
      </p:sp>
    </p:spTree>
    <p:extLst>
      <p:ext uri="{BB962C8B-B14F-4D97-AF65-F5344CB8AC3E}">
        <p14:creationId xmlns:p14="http://schemas.microsoft.com/office/powerpoint/2010/main" val="15265916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CF731-5741-494D-864B-212EE1F71096}"/>
              </a:ext>
            </a:extLst>
          </p:cNvPr>
          <p:cNvSpPr>
            <a:spLocks noGrp="1"/>
          </p:cNvSpPr>
          <p:nvPr>
            <p:ph type="title"/>
          </p:nvPr>
        </p:nvSpPr>
        <p:spPr/>
        <p:txBody>
          <a:bodyPr/>
          <a:lstStyle/>
          <a:p>
            <a:r>
              <a:rPr lang="en-IN" dirty="0"/>
              <a:t>XSLT Report</a:t>
            </a:r>
          </a:p>
        </p:txBody>
      </p:sp>
      <p:pic>
        <p:nvPicPr>
          <p:cNvPr id="5" name="Picture 4" descr="Text&#10;&#10;Description automatically generated">
            <a:extLst>
              <a:ext uri="{FF2B5EF4-FFF2-40B4-BE49-F238E27FC236}">
                <a16:creationId xmlns:a16="http://schemas.microsoft.com/office/drawing/2014/main" id="{EF6B1FA9-E3A2-4223-9D99-B93A41F29555}"/>
              </a:ext>
            </a:extLst>
          </p:cNvPr>
          <p:cNvPicPr>
            <a:picLocks noChangeAspect="1"/>
          </p:cNvPicPr>
          <p:nvPr/>
        </p:nvPicPr>
        <p:blipFill>
          <a:blip r:embed="rId2"/>
          <a:stretch>
            <a:fillRect/>
          </a:stretch>
        </p:blipFill>
        <p:spPr>
          <a:xfrm>
            <a:off x="31812" y="1295400"/>
            <a:ext cx="9144000" cy="5143500"/>
          </a:xfrm>
          <a:prstGeom prst="rect">
            <a:avLst/>
          </a:prstGeom>
        </p:spPr>
      </p:pic>
    </p:spTree>
    <p:extLst>
      <p:ext uri="{BB962C8B-B14F-4D97-AF65-F5344CB8AC3E}">
        <p14:creationId xmlns:p14="http://schemas.microsoft.com/office/powerpoint/2010/main" val="32995763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05A9D7-60E2-429A-8436-7681B5AB393F}"/>
              </a:ext>
            </a:extLst>
          </p:cNvPr>
          <p:cNvSpPr>
            <a:spLocks noGrp="1"/>
          </p:cNvSpPr>
          <p:nvPr>
            <p:ph sz="quarter" idx="12"/>
          </p:nvPr>
        </p:nvSpPr>
        <p:spPr/>
        <p:txBody>
          <a:bodyPr/>
          <a:lstStyle/>
          <a:p>
            <a:endParaRPr lang="en-IN"/>
          </a:p>
        </p:txBody>
      </p:sp>
      <p:sp>
        <p:nvSpPr>
          <p:cNvPr id="3" name="Title 2">
            <a:extLst>
              <a:ext uri="{FF2B5EF4-FFF2-40B4-BE49-F238E27FC236}">
                <a16:creationId xmlns:a16="http://schemas.microsoft.com/office/drawing/2014/main" id="{EA928562-77DC-41F2-9C41-D330800A4DF4}"/>
              </a:ext>
            </a:extLst>
          </p:cNvPr>
          <p:cNvSpPr>
            <a:spLocks noGrp="1"/>
          </p:cNvSpPr>
          <p:nvPr>
            <p:ph type="title"/>
          </p:nvPr>
        </p:nvSpPr>
        <p:spPr/>
        <p:txBody>
          <a:bodyPr/>
          <a:lstStyle/>
          <a:p>
            <a:r>
              <a:rPr lang="en-IN"/>
              <a:t>Rest Assured</a:t>
            </a:r>
          </a:p>
        </p:txBody>
      </p:sp>
    </p:spTree>
    <p:extLst>
      <p:ext uri="{BB962C8B-B14F-4D97-AF65-F5344CB8AC3E}">
        <p14:creationId xmlns:p14="http://schemas.microsoft.com/office/powerpoint/2010/main" val="32112768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a:bodyPr>
          <a:lstStyle/>
          <a:p>
            <a:r>
              <a:rPr lang="en-US" b="1" dirty="0">
                <a:solidFill>
                  <a:srgbClr val="FF0000"/>
                </a:solidFill>
              </a:rPr>
              <a:t>Linear Automation Framework</a:t>
            </a:r>
          </a:p>
          <a:p>
            <a:r>
              <a:rPr lang="en-US" dirty="0"/>
              <a:t>The linear Automation framework is commonly used in the testing of small applications. </a:t>
            </a:r>
          </a:p>
          <a:p>
            <a:r>
              <a:rPr lang="en-US" dirty="0"/>
              <a:t>This framework is also called as a Record and playback framework.</a:t>
            </a:r>
          </a:p>
          <a:p>
            <a:pPr lvl="1"/>
            <a:r>
              <a:rPr lang="en-US" dirty="0"/>
              <a:t>Pros: There is no need to write custom code, so expertise in test automation is not necessary.</a:t>
            </a:r>
          </a:p>
          <a:p>
            <a:pPr lvl="1"/>
            <a:r>
              <a:rPr lang="en-US" dirty="0"/>
              <a:t>Cons: The data is hardcoded in the test script; hence, the test cases cannot be re-run with multiple sets. You need to make some changes if the data is altered.</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37656405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Lambdas</a:t>
            </a:r>
          </a:p>
          <a:p>
            <a:pPr lvl="1"/>
            <a:r>
              <a:rPr lang="en-US" dirty="0"/>
              <a:t>Stream API</a:t>
            </a:r>
          </a:p>
          <a:p>
            <a:pPr lvl="1"/>
            <a:r>
              <a:rPr lang="en-US" dirty="0"/>
              <a:t>Base 64</a:t>
            </a:r>
          </a:p>
          <a:p>
            <a:pPr lvl="1"/>
            <a:r>
              <a:rPr lang="en-US" dirty="0" err="1"/>
              <a:t>Nashorn</a:t>
            </a:r>
            <a:endParaRPr lang="en-US" dirty="0"/>
          </a:p>
          <a:p>
            <a:pPr lvl="1"/>
            <a:r>
              <a:rPr lang="en-US" dirty="0"/>
              <a:t>Reflection</a:t>
            </a:r>
          </a:p>
          <a:p>
            <a:pPr lvl="1"/>
            <a:r>
              <a:rPr lang="en-US" dirty="0"/>
              <a:t>Date Time API</a:t>
            </a:r>
          </a:p>
          <a:p>
            <a:pPr lvl="1"/>
            <a:r>
              <a:rPr lang="en-US" dirty="0"/>
              <a:t>Repeated Annotations</a:t>
            </a:r>
          </a:p>
          <a:p>
            <a:pPr lvl="1"/>
            <a:r>
              <a:rPr lang="en-US" dirty="0"/>
              <a:t>JDBC Improvements</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a:bodyPr>
          <a:lstStyle/>
          <a:p>
            <a:r>
              <a:rPr lang="en-US" b="1" dirty="0">
                <a:solidFill>
                  <a:srgbClr val="FF0000"/>
                </a:solidFill>
              </a:rPr>
              <a:t>Modular Driven  Framework</a:t>
            </a:r>
          </a:p>
          <a:p>
            <a:r>
              <a:rPr lang="en-US" dirty="0"/>
              <a:t>In this Framework, the tester can create test scripts module wise by breaking down the whole application into smaller modules as per the client requirements and create test scripts individually.</a:t>
            </a:r>
          </a:p>
          <a:p>
            <a:pPr lvl="1"/>
            <a:r>
              <a:rPr lang="en-US" dirty="0"/>
              <a:t>Pros: Modular driven framework ensures the division of scripts that leads to easier maintenance and scalability. You can write independent test scripts.</a:t>
            </a:r>
          </a:p>
          <a:p>
            <a:pPr lvl="1"/>
            <a:r>
              <a:rPr lang="en-US" dirty="0"/>
              <a:t>Cons: The modular driven framework requires additional time in analyzing the test cases and identifying reusable flows.</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181360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fontScale="92500" lnSpcReduction="10000"/>
          </a:bodyPr>
          <a:lstStyle/>
          <a:p>
            <a:r>
              <a:rPr lang="en-US" b="1" dirty="0">
                <a:solidFill>
                  <a:srgbClr val="FF0000"/>
                </a:solidFill>
              </a:rPr>
              <a:t>Behavior Driven Development Framework</a:t>
            </a:r>
          </a:p>
          <a:p>
            <a:r>
              <a:rPr lang="en-US" dirty="0"/>
              <a:t>Behavior Driven Development framework is to create a platform, which allows every person, like Developers, Testers, business analyst, etc., to participate actively. </a:t>
            </a:r>
          </a:p>
          <a:p>
            <a:r>
              <a:rPr lang="en-US" dirty="0"/>
              <a:t>It also increases collaboration between the tester and the developers on your project.</a:t>
            </a:r>
          </a:p>
          <a:p>
            <a:pPr lvl="1"/>
            <a:endParaRPr lang="en-US" dirty="0"/>
          </a:p>
          <a:p>
            <a:pPr lvl="1"/>
            <a:r>
              <a:rPr lang="en-US" dirty="0"/>
              <a:t>Pros: You can use non-technical, natural language to create test specifications on this behavior-driven testing.</a:t>
            </a:r>
          </a:p>
          <a:p>
            <a:pPr lvl="1"/>
            <a:endParaRPr lang="en-US" dirty="0"/>
          </a:p>
          <a:p>
            <a:pPr lvl="1"/>
            <a:r>
              <a:rPr lang="en-US" dirty="0"/>
              <a:t>Cons: To work with this framework,  sufficient technical skills as well as prior experience in Test driven development is required.</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65408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fontScale="92500"/>
          </a:bodyPr>
          <a:lstStyle/>
          <a:p>
            <a:r>
              <a:rPr lang="en-US" b="1" dirty="0">
                <a:solidFill>
                  <a:srgbClr val="FF0000"/>
                </a:solidFill>
              </a:rPr>
              <a:t>Data-driven Testing Framework</a:t>
            </a:r>
          </a:p>
          <a:p>
            <a:r>
              <a:rPr lang="en-US" dirty="0"/>
              <a:t>Generally, Test Data is read from the external files like Excel Files, Text Files, CSV Files, ODBC Sources, DAO Objects and they are loaded into the variables inside the Test Script. </a:t>
            </a:r>
          </a:p>
          <a:p>
            <a:r>
              <a:rPr lang="en-US" dirty="0"/>
              <a:t>The data-driven framework allows us to create test automation scripts by passing different sets of test data.</a:t>
            </a:r>
          </a:p>
          <a:p>
            <a:pPr lvl="1"/>
            <a:r>
              <a:rPr lang="en-US" dirty="0"/>
              <a:t>Pros: It reduces the number of scripts required. Hence, multiple scenarios can be tested in less code.</a:t>
            </a:r>
          </a:p>
          <a:p>
            <a:pPr lvl="1"/>
            <a:r>
              <a:rPr lang="en-US" dirty="0"/>
              <a:t>Cons: You will need a highly experienced tester who should be proficient in various programming languages to completely utilize the design of this framework.</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166327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lnSpcReduction="10000"/>
          </a:bodyPr>
          <a:lstStyle/>
          <a:p>
            <a:r>
              <a:rPr lang="en-US" b="1" dirty="0">
                <a:solidFill>
                  <a:srgbClr val="FF0000"/>
                </a:solidFill>
              </a:rPr>
              <a:t>The Keyword-Driven Testing Framework</a:t>
            </a:r>
          </a:p>
          <a:p>
            <a:r>
              <a:rPr lang="en-US" dirty="0"/>
              <a:t>The keyword-Driven Testing framework is also known as table-driven testing. </a:t>
            </a:r>
          </a:p>
          <a:p>
            <a:r>
              <a:rPr lang="en-US" dirty="0"/>
              <a:t>This framework is suitable only for small projects or applications. </a:t>
            </a:r>
          </a:p>
          <a:p>
            <a:r>
              <a:rPr lang="en-US" dirty="0"/>
              <a:t>The automation test scripts performed are based on the keywords specified in the excel sheet of the project.</a:t>
            </a:r>
          </a:p>
          <a:p>
            <a:pPr lvl="1"/>
            <a:r>
              <a:rPr lang="en-US" dirty="0"/>
              <a:t>Pros: A single keyword can be used across multiple test scripts, so the code is reusable.</a:t>
            </a:r>
          </a:p>
          <a:p>
            <a:pPr lvl="1"/>
            <a:r>
              <a:rPr lang="en-US" dirty="0"/>
              <a:t>Cons: The initial cost of setting up the framework is high, and it is time-consuming &amp; complex. </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3171845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a:bodyPr>
          <a:lstStyle/>
          <a:p>
            <a:r>
              <a:rPr lang="en-US" b="1" dirty="0">
                <a:solidFill>
                  <a:srgbClr val="FF0000"/>
                </a:solidFill>
              </a:rPr>
              <a:t>The Hybrid test Automation Framework</a:t>
            </a:r>
          </a:p>
          <a:p>
            <a:r>
              <a:rPr lang="en-US" dirty="0"/>
              <a:t>Hybrid Framework is used to combine the benefits of Keyword Driven and Data-Driven frameworks.</a:t>
            </a:r>
          </a:p>
          <a:p>
            <a:pPr lvl="1"/>
            <a:r>
              <a:rPr lang="en-US" dirty="0"/>
              <a:t>Pros: This type leverages the advantages of all kinds of related frameworks.</a:t>
            </a:r>
          </a:p>
          <a:p>
            <a:pPr lvl="1"/>
            <a:r>
              <a:rPr lang="en-US" dirty="0"/>
              <a:t>Cons: Tests are fully scripted in a Hybrid Testing Framework thus increases the automation effort.</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815605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A43CC-0EE3-4A27-8D89-93114CA642E1}"/>
              </a:ext>
            </a:extLst>
          </p:cNvPr>
          <p:cNvSpPr>
            <a:spLocks noGrp="1"/>
          </p:cNvSpPr>
          <p:nvPr>
            <p:ph sz="quarter" idx="12"/>
          </p:nvPr>
        </p:nvSpPr>
        <p:spPr/>
        <p:txBody>
          <a:bodyPr/>
          <a:lstStyle/>
          <a:p>
            <a:r>
              <a:rPr lang="en-IN" dirty="0"/>
              <a:t>Code or no code</a:t>
            </a:r>
          </a:p>
          <a:p>
            <a:r>
              <a:rPr lang="en-IN" dirty="0"/>
              <a:t>Platform</a:t>
            </a:r>
          </a:p>
          <a:p>
            <a:r>
              <a:rPr lang="en-IN" dirty="0"/>
              <a:t>Budget</a:t>
            </a:r>
          </a:p>
        </p:txBody>
      </p:sp>
      <p:sp>
        <p:nvSpPr>
          <p:cNvPr id="3" name="Title 2">
            <a:extLst>
              <a:ext uri="{FF2B5EF4-FFF2-40B4-BE49-F238E27FC236}">
                <a16:creationId xmlns:a16="http://schemas.microsoft.com/office/drawing/2014/main" id="{9044E37F-45CB-45F1-9F47-E5F7D64AFBBA}"/>
              </a:ext>
            </a:extLst>
          </p:cNvPr>
          <p:cNvSpPr>
            <a:spLocks noGrp="1"/>
          </p:cNvSpPr>
          <p:nvPr>
            <p:ph type="title"/>
          </p:nvPr>
        </p:nvSpPr>
        <p:spPr/>
        <p:txBody>
          <a:bodyPr/>
          <a:lstStyle/>
          <a:p>
            <a:r>
              <a:rPr lang="en-US" dirty="0"/>
              <a:t>How to Choose a Testing Framework</a:t>
            </a:r>
            <a:endParaRPr lang="en-IN" dirty="0"/>
          </a:p>
        </p:txBody>
      </p:sp>
    </p:spTree>
    <p:extLst>
      <p:ext uri="{BB962C8B-B14F-4D97-AF65-F5344CB8AC3E}">
        <p14:creationId xmlns:p14="http://schemas.microsoft.com/office/powerpoint/2010/main" val="3038672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9EFDD-AE8C-4B95-8642-22E21144BB95}"/>
              </a:ext>
            </a:extLst>
          </p:cNvPr>
          <p:cNvSpPr>
            <a:spLocks noGrp="1"/>
          </p:cNvSpPr>
          <p:nvPr>
            <p:ph sz="quarter" idx="12"/>
          </p:nvPr>
        </p:nvSpPr>
        <p:spPr/>
        <p:txBody>
          <a:bodyPr>
            <a:normAutofit fontScale="92500" lnSpcReduction="10000"/>
          </a:bodyPr>
          <a:lstStyle/>
          <a:p>
            <a:r>
              <a:rPr lang="en-US" dirty="0"/>
              <a:t>Before using the testing frameworks, it is important to perform a number of tests on these frameworks which include:</a:t>
            </a:r>
          </a:p>
          <a:p>
            <a:pPr marL="457200" lvl="2" indent="0">
              <a:buNone/>
            </a:pPr>
            <a:r>
              <a:rPr lang="en-US" dirty="0"/>
              <a:t>– Functional testing,</a:t>
            </a:r>
          </a:p>
          <a:p>
            <a:pPr marL="457200" lvl="2" indent="0">
              <a:buNone/>
            </a:pPr>
            <a:r>
              <a:rPr lang="en-US" dirty="0"/>
              <a:t>– Learning tests,</a:t>
            </a:r>
          </a:p>
          <a:p>
            <a:pPr marL="457200" lvl="2" indent="0">
              <a:buNone/>
            </a:pPr>
            <a:r>
              <a:rPr lang="en-US" dirty="0"/>
              <a:t>– Upgradability testing,</a:t>
            </a:r>
          </a:p>
          <a:p>
            <a:pPr marL="457200" lvl="2" indent="0">
              <a:buNone/>
            </a:pPr>
            <a:r>
              <a:rPr lang="en-US" dirty="0"/>
              <a:t>– </a:t>
            </a:r>
            <a:r>
              <a:rPr lang="en-US" dirty="0" err="1"/>
              <a:t>Installability</a:t>
            </a:r>
            <a:r>
              <a:rPr lang="en-US" dirty="0"/>
              <a:t> testing,</a:t>
            </a:r>
          </a:p>
          <a:p>
            <a:pPr marL="457200" lvl="2" indent="0">
              <a:buNone/>
            </a:pPr>
            <a:r>
              <a:rPr lang="en-US" dirty="0"/>
              <a:t>– Portability testing,</a:t>
            </a:r>
          </a:p>
          <a:p>
            <a:pPr marL="457200" lvl="2" indent="0">
              <a:buNone/>
            </a:pPr>
            <a:r>
              <a:rPr lang="en-US" dirty="0"/>
              <a:t>– Interoperability testing,</a:t>
            </a:r>
          </a:p>
          <a:p>
            <a:pPr marL="457200" lvl="2" indent="0">
              <a:buNone/>
            </a:pPr>
            <a:r>
              <a:rPr lang="en-US" dirty="0"/>
              <a:t>– Performance testing,</a:t>
            </a:r>
          </a:p>
          <a:p>
            <a:pPr marL="457200" lvl="2" indent="0">
              <a:buNone/>
            </a:pPr>
            <a:r>
              <a:rPr lang="en-US" dirty="0"/>
              <a:t>– Suitability testing,</a:t>
            </a:r>
          </a:p>
          <a:p>
            <a:pPr marL="457200" lvl="2" indent="0">
              <a:buNone/>
            </a:pPr>
            <a:r>
              <a:rPr lang="en-US" dirty="0"/>
              <a:t>– Syntax testing,</a:t>
            </a:r>
          </a:p>
          <a:p>
            <a:pPr marL="457200" lvl="2" indent="0">
              <a:buNone/>
            </a:pPr>
            <a:r>
              <a:rPr lang="en-US" dirty="0"/>
              <a:t>– Usability testing</a:t>
            </a:r>
          </a:p>
          <a:p>
            <a:pPr marL="457200" lvl="2" indent="0">
              <a:buNone/>
            </a:pPr>
            <a:r>
              <a:rPr lang="en-US" dirty="0"/>
              <a:t>– Understandability testing along with static analysis</a:t>
            </a:r>
            <a:endParaRPr lang="en-IN" dirty="0"/>
          </a:p>
        </p:txBody>
      </p:sp>
      <p:sp>
        <p:nvSpPr>
          <p:cNvPr id="3" name="Title 2">
            <a:extLst>
              <a:ext uri="{FF2B5EF4-FFF2-40B4-BE49-F238E27FC236}">
                <a16:creationId xmlns:a16="http://schemas.microsoft.com/office/drawing/2014/main" id="{A25E96D1-7C72-4574-A84D-344AACD54A09}"/>
              </a:ext>
            </a:extLst>
          </p:cNvPr>
          <p:cNvSpPr>
            <a:spLocks noGrp="1"/>
          </p:cNvSpPr>
          <p:nvPr>
            <p:ph type="title"/>
          </p:nvPr>
        </p:nvSpPr>
        <p:spPr/>
        <p:txBody>
          <a:bodyPr/>
          <a:lstStyle/>
          <a:p>
            <a:r>
              <a:rPr lang="en-US" dirty="0"/>
              <a:t>What are the types of tests to test automation frameworks?</a:t>
            </a:r>
            <a:endParaRPr lang="en-IN" dirty="0"/>
          </a:p>
        </p:txBody>
      </p:sp>
    </p:spTree>
    <p:extLst>
      <p:ext uri="{BB962C8B-B14F-4D97-AF65-F5344CB8AC3E}">
        <p14:creationId xmlns:p14="http://schemas.microsoft.com/office/powerpoint/2010/main" val="415175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fontScale="85000" lnSpcReduction="10000"/>
          </a:bodyPr>
          <a:lstStyle/>
          <a:p>
            <a:r>
              <a:rPr lang="en-US" dirty="0"/>
              <a:t>Ranorex Studio</a:t>
            </a:r>
          </a:p>
          <a:p>
            <a:r>
              <a:rPr lang="en-US" dirty="0"/>
              <a:t>Ranorex Studio is an all-in-one tool for automating functional UI tests, regression tests, data-driven tests and much more. </a:t>
            </a:r>
          </a:p>
          <a:p>
            <a:r>
              <a:rPr lang="en-US" dirty="0"/>
              <a:t>Ranorex Studio includes an easy to use click-and-go interface to automate tests for web, desktop, and mobile applications.</a:t>
            </a:r>
          </a:p>
          <a:p>
            <a:r>
              <a:rPr lang="en-US" dirty="0"/>
              <a:t>Features:</a:t>
            </a:r>
          </a:p>
          <a:p>
            <a:pPr lvl="1"/>
            <a:r>
              <a:rPr lang="en-US" dirty="0"/>
              <a:t>Functional UI and end-to-end testing on desktop, web, and mobile</a:t>
            </a:r>
          </a:p>
          <a:p>
            <a:pPr lvl="1"/>
            <a:r>
              <a:rPr lang="en-US" dirty="0"/>
              <a:t>Cross-browser testing</a:t>
            </a:r>
          </a:p>
          <a:p>
            <a:pPr lvl="1"/>
            <a:r>
              <a:rPr lang="en-US" dirty="0"/>
              <a:t>SAP, ERP, Delphi and legacy applications.</a:t>
            </a:r>
          </a:p>
          <a:p>
            <a:pPr lvl="1"/>
            <a:r>
              <a:rPr lang="en-US" dirty="0"/>
              <a:t>iOS and Android</a:t>
            </a:r>
          </a:p>
          <a:p>
            <a:pPr lvl="1"/>
            <a:r>
              <a:rPr lang="en-US" dirty="0"/>
              <a:t>Run tests locally or remotely, in parallel or distribute on a Selenium Grid</a:t>
            </a:r>
          </a:p>
          <a:p>
            <a:pPr lvl="1"/>
            <a:r>
              <a:rPr lang="en-US" dirty="0"/>
              <a:t>Robust reporting</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144255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Selenium IDE</a:t>
            </a:r>
          </a:p>
          <a:p>
            <a:r>
              <a:rPr lang="en-IN" dirty="0"/>
              <a:t>Locators</a:t>
            </a:r>
          </a:p>
          <a:p>
            <a:r>
              <a:rPr lang="en-IN" dirty="0"/>
              <a:t>Selenium Web Driver</a:t>
            </a:r>
          </a:p>
          <a:p>
            <a:r>
              <a:rPr lang="en-IN" dirty="0"/>
              <a:t>Architecture</a:t>
            </a:r>
            <a:endParaRPr lang="en-IN" sz="2000" dirty="0"/>
          </a:p>
          <a:p>
            <a:r>
              <a:rPr lang="en-IN" dirty="0"/>
              <a:t>Design Patterns</a:t>
            </a:r>
          </a:p>
          <a:p>
            <a:r>
              <a:rPr lang="en-IN" dirty="0"/>
              <a:t>Finding Elements</a:t>
            </a:r>
          </a:p>
          <a:p>
            <a:r>
              <a:rPr lang="en-IN" dirty="0"/>
              <a:t>Working with GUI Controls</a:t>
            </a:r>
          </a:p>
          <a:p>
            <a:r>
              <a:rPr lang="en-IN" dirty="0" err="1"/>
              <a:t>TestNG</a:t>
            </a:r>
            <a:endParaRPr lang="en-IN" dirty="0"/>
          </a:p>
          <a:p>
            <a:r>
              <a:rPr lang="en-IN" dirty="0"/>
              <a:t>Selenium Grid</a:t>
            </a:r>
          </a:p>
          <a:p>
            <a:r>
              <a:rPr lang="en-IN" dirty="0"/>
              <a:t>ANT</a:t>
            </a:r>
          </a:p>
          <a:p>
            <a:r>
              <a:rPr lang="en-IN" dirty="0"/>
              <a:t>Jenkins Integration</a:t>
            </a:r>
          </a:p>
        </p:txBody>
      </p:sp>
      <p:sp>
        <p:nvSpPr>
          <p:cNvPr id="3" name="Title 2"/>
          <p:cNvSpPr>
            <a:spLocks noGrp="1"/>
          </p:cNvSpPr>
          <p:nvPr>
            <p:ph type="title"/>
          </p:nvPr>
        </p:nvSpPr>
        <p:spPr/>
        <p:txBody>
          <a:bodyPr/>
          <a:lstStyle/>
          <a:p>
            <a:r>
              <a:rPr lang="en-IN" dirty="0"/>
              <a:t>Selenium Goals</a:t>
            </a:r>
          </a:p>
        </p:txBody>
      </p:sp>
    </p:spTree>
    <p:extLst>
      <p:ext uri="{BB962C8B-B14F-4D97-AF65-F5344CB8AC3E}">
        <p14:creationId xmlns:p14="http://schemas.microsoft.com/office/powerpoint/2010/main" val="1006435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a:bodyPr>
          <a:lstStyle/>
          <a:p>
            <a:r>
              <a:rPr lang="en-US" dirty="0"/>
              <a:t>Kobiton</a:t>
            </a:r>
          </a:p>
          <a:p>
            <a:r>
              <a:rPr lang="en-US" dirty="0" err="1"/>
              <a:t>Kobiton’s</a:t>
            </a:r>
            <a:r>
              <a:rPr lang="en-US" dirty="0"/>
              <a:t> mobile device testing platform offers script-based and </a:t>
            </a:r>
            <a:r>
              <a:rPr lang="en-US" dirty="0" err="1"/>
              <a:t>scriptless</a:t>
            </a:r>
            <a:r>
              <a:rPr lang="en-US" dirty="0"/>
              <a:t> test automation capabilities.</a:t>
            </a:r>
          </a:p>
          <a:p>
            <a:r>
              <a:rPr lang="en-US" dirty="0"/>
              <a:t>Users can create manual tests that can be re-run automatically across a variety of real devices. </a:t>
            </a:r>
          </a:p>
          <a:p>
            <a:r>
              <a:rPr lang="en-US" dirty="0"/>
              <a:t>Kobiton fully supports test automation frameworks such as Appium, Espresso and </a:t>
            </a:r>
            <a:r>
              <a:rPr lang="en-US" dirty="0" err="1"/>
              <a:t>XCTest</a:t>
            </a:r>
            <a:r>
              <a:rPr lang="en-US" dirty="0"/>
              <a:t>, while offering its own </a:t>
            </a:r>
            <a:r>
              <a:rPr lang="en-US" dirty="0" err="1"/>
              <a:t>scriptless</a:t>
            </a:r>
            <a:r>
              <a:rPr lang="en-US" dirty="0"/>
              <a:t> test automation through their NOVA AI.</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1146278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fontScale="85000" lnSpcReduction="20000"/>
          </a:bodyPr>
          <a:lstStyle/>
          <a:p>
            <a:r>
              <a:rPr lang="en-US" dirty="0"/>
              <a:t>ZAPTEST</a:t>
            </a:r>
          </a:p>
          <a:p>
            <a:r>
              <a:rPr lang="en-US" dirty="0"/>
              <a:t>ZAPTEST is a Software Automation solution for any organization that uses software for operations or development, who is looking to automate it’s back-office operations or software testing processes and to develop a seamless and revolving automation framework.</a:t>
            </a:r>
          </a:p>
          <a:p>
            <a:r>
              <a:rPr lang="en-IN" dirty="0"/>
              <a:t>Features:</a:t>
            </a:r>
          </a:p>
          <a:p>
            <a:pPr lvl="1"/>
            <a:r>
              <a:rPr lang="en-IN" dirty="0"/>
              <a:t>Functional and Performance Test Automation</a:t>
            </a:r>
          </a:p>
          <a:p>
            <a:pPr lvl="1"/>
            <a:r>
              <a:rPr lang="en-IN" dirty="0"/>
              <a:t>RPA (Robotic Process Automation)</a:t>
            </a:r>
          </a:p>
          <a:p>
            <a:pPr lvl="1"/>
            <a:r>
              <a:rPr lang="en-IN" dirty="0"/>
              <a:t>Seamless </a:t>
            </a:r>
            <a:r>
              <a:rPr lang="en-IN" dirty="0" err="1"/>
              <a:t>Test+RPA</a:t>
            </a:r>
            <a:r>
              <a:rPr lang="en-IN" dirty="0"/>
              <a:t> Software Automation</a:t>
            </a:r>
          </a:p>
          <a:p>
            <a:pPr lvl="1"/>
            <a:r>
              <a:rPr lang="en-IN" dirty="0"/>
              <a:t>Cross-Platform (Parallel) Execution</a:t>
            </a:r>
          </a:p>
          <a:p>
            <a:pPr lvl="1"/>
            <a:r>
              <a:rPr lang="en-IN" dirty="0"/>
              <a:t>DevOps (Mock-ups) Automation</a:t>
            </a:r>
          </a:p>
          <a:p>
            <a:pPr lvl="1"/>
            <a:r>
              <a:rPr lang="en-IN" dirty="0"/>
              <a:t>API Testing</a:t>
            </a:r>
          </a:p>
          <a:p>
            <a:pPr lvl="1"/>
            <a:r>
              <a:rPr lang="en-IN" dirty="0"/>
              <a:t>Auto-Documentation</a:t>
            </a:r>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2887134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fontScale="85000" lnSpcReduction="20000"/>
          </a:bodyPr>
          <a:lstStyle/>
          <a:p>
            <a:r>
              <a:rPr lang="en-US" dirty="0"/>
              <a:t> LambdaTest</a:t>
            </a:r>
          </a:p>
          <a:p>
            <a:r>
              <a:rPr lang="en-US" dirty="0"/>
              <a:t>LambdaTest is one of the most preferred tool to perform automated cross browser testing. </a:t>
            </a:r>
          </a:p>
          <a:p>
            <a:r>
              <a:rPr lang="en-US" dirty="0"/>
              <a:t>They offer an ultra-fast, scalable and secure selenium grid, which users can utilize and run their tests on 2000+ browsers and OS. It supports all latest and legacy browsers.</a:t>
            </a:r>
          </a:p>
          <a:p>
            <a:r>
              <a:rPr lang="en-US" dirty="0"/>
              <a:t>Features</a:t>
            </a:r>
          </a:p>
          <a:p>
            <a:pPr lvl="1"/>
            <a:r>
              <a:rPr lang="en-US" dirty="0"/>
              <a:t>Built on latest tech stack, test execution is fast and seamless</a:t>
            </a:r>
          </a:p>
          <a:p>
            <a:pPr lvl="1"/>
            <a:r>
              <a:rPr lang="en-US" dirty="0"/>
              <a:t>Parallel test execution to shorten test cycles</a:t>
            </a:r>
          </a:p>
          <a:p>
            <a:pPr lvl="1"/>
            <a:r>
              <a:rPr lang="en-US" dirty="0"/>
              <a:t>Easy integration with various CI/CD execution, project management, team communication tools.</a:t>
            </a:r>
          </a:p>
          <a:p>
            <a:pPr lvl="1"/>
            <a:r>
              <a:rPr lang="en-US" dirty="0"/>
              <a:t>Users can perform geo location testing and testing of their locally hosted website.</a:t>
            </a:r>
          </a:p>
          <a:p>
            <a:pPr lvl="1"/>
            <a:r>
              <a:rPr lang="en-US" dirty="0"/>
              <a:t>Users can utilize various APIs to extract all data they need</a:t>
            </a:r>
          </a:p>
          <a:p>
            <a:pPr lvl="1"/>
            <a:r>
              <a:rPr lang="en-US" dirty="0"/>
              <a:t>Support for all major languages and framework</a:t>
            </a:r>
          </a:p>
          <a:p>
            <a:pPr lvl="1"/>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3938076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a:bodyPr>
          <a:lstStyle/>
          <a:p>
            <a:r>
              <a:rPr lang="en-US" dirty="0"/>
              <a:t>Parasoft Continuous Quality Suite</a:t>
            </a:r>
          </a:p>
          <a:p>
            <a:pPr lvl="1"/>
            <a:r>
              <a:rPr lang="en-US" dirty="0" err="1"/>
              <a:t>Parasoft's</a:t>
            </a:r>
            <a:r>
              <a:rPr lang="en-US" dirty="0"/>
              <a:t> suite of automated software testing tools integrates quality into the software delivery process for early prevention, detection, and remediation of defects. </a:t>
            </a:r>
          </a:p>
          <a:p>
            <a:pPr lvl="1"/>
            <a:r>
              <a:rPr lang="en-US" dirty="0"/>
              <a:t>Parasoft continuous quality suite covers static code analysis, unit testing and code coverage, API testing and service virtualization, and UI testing, enabling delivery at speed and compliance with industry and security standards.</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54145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a:bodyPr>
          <a:lstStyle/>
          <a:p>
            <a:r>
              <a:rPr lang="en-US" dirty="0"/>
              <a:t>Features:</a:t>
            </a:r>
          </a:p>
          <a:p>
            <a:pPr lvl="1"/>
            <a:r>
              <a:rPr lang="en-US" dirty="0"/>
              <a:t>AI-powered test creation and execution</a:t>
            </a:r>
          </a:p>
          <a:p>
            <a:pPr lvl="1"/>
            <a:r>
              <a:rPr lang="en-US" dirty="0"/>
              <a:t>Low-code application testing</a:t>
            </a:r>
          </a:p>
          <a:p>
            <a:pPr lvl="1"/>
            <a:r>
              <a:rPr lang="en-US" dirty="0"/>
              <a:t>Extensive dashboards for quality reporting and analysis</a:t>
            </a:r>
          </a:p>
          <a:p>
            <a:pPr lvl="1"/>
            <a:r>
              <a:rPr lang="en-US" dirty="0"/>
              <a:t>Support for 120+ message formats and protocols</a:t>
            </a:r>
          </a:p>
          <a:p>
            <a:pPr lvl="1"/>
            <a:r>
              <a:rPr lang="en-US" dirty="0"/>
              <a:t>Integration with CI/CD pipeline and Agile DevOps workflows</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1532027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a:xfrm>
            <a:off x="457201" y="1381125"/>
            <a:ext cx="8228012" cy="5172075"/>
          </a:xfrm>
        </p:spPr>
        <p:txBody>
          <a:bodyPr>
            <a:normAutofit fontScale="70000" lnSpcReduction="20000"/>
          </a:bodyPr>
          <a:lstStyle/>
          <a:p>
            <a:r>
              <a:rPr lang="en-US" dirty="0"/>
              <a:t>Selenium</a:t>
            </a:r>
          </a:p>
          <a:p>
            <a:r>
              <a:rPr lang="en-US" dirty="0"/>
              <a:t>It is a software testing tool used for Regression Testing. </a:t>
            </a:r>
          </a:p>
          <a:p>
            <a:r>
              <a:rPr lang="en-US" dirty="0"/>
              <a:t>It is an open-source testing tool that provides playback and recording facility for Regression Testing. </a:t>
            </a:r>
          </a:p>
          <a:p>
            <a:r>
              <a:rPr lang="en-US" dirty="0"/>
              <a:t>The Selenium IDE only supports Mozilla Firefox web browser.</a:t>
            </a:r>
          </a:p>
          <a:p>
            <a:r>
              <a:rPr lang="en-US" dirty="0"/>
              <a:t>It provides the provision to export recorded script in other languages like Java, Ruby, </a:t>
            </a:r>
            <a:r>
              <a:rPr lang="en-US" dirty="0" err="1"/>
              <a:t>RSpec</a:t>
            </a:r>
            <a:r>
              <a:rPr lang="en-US" dirty="0"/>
              <a:t>, Python, C#, </a:t>
            </a:r>
            <a:r>
              <a:rPr lang="en-US" dirty="0" err="1"/>
              <a:t>etc</a:t>
            </a:r>
            <a:endParaRPr lang="en-US" dirty="0"/>
          </a:p>
          <a:p>
            <a:pPr lvl="1"/>
            <a:r>
              <a:rPr lang="en-US" dirty="0"/>
              <a:t>It can be used with frameworks like JUnit and TestNG</a:t>
            </a:r>
          </a:p>
          <a:p>
            <a:pPr lvl="1"/>
            <a:r>
              <a:rPr lang="en-US" dirty="0"/>
              <a:t>It can execute multiple tests at a time</a:t>
            </a:r>
          </a:p>
          <a:p>
            <a:pPr lvl="1"/>
            <a:r>
              <a:rPr lang="en-US" dirty="0"/>
              <a:t>Autocomplete for Selenium commands that are common</a:t>
            </a:r>
          </a:p>
          <a:p>
            <a:pPr lvl="1"/>
            <a:r>
              <a:rPr lang="en-US" dirty="0"/>
              <a:t>Walkthrough tests</a:t>
            </a:r>
          </a:p>
          <a:p>
            <a:pPr lvl="1"/>
            <a:r>
              <a:rPr lang="en-US" dirty="0"/>
              <a:t>Identifies the element using id, name, X-path, etc.</a:t>
            </a:r>
          </a:p>
          <a:p>
            <a:pPr lvl="1"/>
            <a:r>
              <a:rPr lang="en-US" dirty="0"/>
              <a:t>Store tests as Ruby Script, HTML, and any other format</a:t>
            </a:r>
          </a:p>
          <a:p>
            <a:pPr lvl="1"/>
            <a:r>
              <a:rPr lang="en-US" dirty="0"/>
              <a:t>It provides an option to assert the title for every page</a:t>
            </a:r>
          </a:p>
          <a:p>
            <a:pPr lvl="1"/>
            <a:r>
              <a:rPr lang="en-US" dirty="0"/>
              <a:t>It supports selenium user-extensions.js file</a:t>
            </a:r>
          </a:p>
          <a:p>
            <a:pPr lvl="1"/>
            <a:r>
              <a:rPr lang="en-US" dirty="0"/>
              <a:t>It allows to insert comments in the middle of the script for better understanding and debugging</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262190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070B22-2B01-48DB-BEF4-EE7B3A12F00F}"/>
              </a:ext>
            </a:extLst>
          </p:cNvPr>
          <p:cNvSpPr>
            <a:spLocks noGrp="1"/>
          </p:cNvSpPr>
          <p:nvPr>
            <p:ph sz="quarter" idx="12"/>
          </p:nvPr>
        </p:nvSpPr>
        <p:spPr/>
        <p:txBody>
          <a:bodyPr>
            <a:normAutofit lnSpcReduction="10000"/>
          </a:bodyPr>
          <a:lstStyle/>
          <a:p>
            <a:r>
              <a:rPr lang="en-US" dirty="0"/>
              <a:t>Selenium is a leading test automation framework that is portable and is used for testing web applications. </a:t>
            </a:r>
          </a:p>
          <a:p>
            <a:r>
              <a:rPr lang="en-US" dirty="0"/>
              <a:t>This tool provides a record and playback feature for authoring functional tests.</a:t>
            </a:r>
          </a:p>
          <a:p>
            <a:r>
              <a:rPr lang="en-US" dirty="0"/>
              <a:t>Some of the other test automation frameworks effectively used by testers are the integration testing framework, UI testing framework and more commonly used are the keyword driven frameworks.</a:t>
            </a:r>
          </a:p>
          <a:p>
            <a:r>
              <a:rPr lang="en-US" dirty="0"/>
              <a:t>Based on the application under test, these testing frameworks should be chosen in order to get the complete advantage of using these best test automation frameworks.</a:t>
            </a:r>
            <a:endParaRPr lang="en-IN" dirty="0"/>
          </a:p>
        </p:txBody>
      </p:sp>
      <p:sp>
        <p:nvSpPr>
          <p:cNvPr id="3" name="Title 2">
            <a:extLst>
              <a:ext uri="{FF2B5EF4-FFF2-40B4-BE49-F238E27FC236}">
                <a16:creationId xmlns:a16="http://schemas.microsoft.com/office/drawing/2014/main" id="{08C83684-9B03-40AD-B5E8-97FF2455B72D}"/>
              </a:ext>
            </a:extLst>
          </p:cNvPr>
          <p:cNvSpPr>
            <a:spLocks noGrp="1"/>
          </p:cNvSpPr>
          <p:nvPr>
            <p:ph type="title"/>
          </p:nvPr>
        </p:nvSpPr>
        <p:spPr/>
        <p:txBody>
          <a:bodyPr/>
          <a:lstStyle/>
          <a:p>
            <a:r>
              <a:rPr lang="en-US" dirty="0"/>
              <a:t>What Is Selenium Automation Framework?</a:t>
            </a:r>
            <a:endParaRPr lang="en-IN" dirty="0"/>
          </a:p>
        </p:txBody>
      </p:sp>
    </p:spTree>
    <p:extLst>
      <p:ext uri="{BB962C8B-B14F-4D97-AF65-F5344CB8AC3E}">
        <p14:creationId xmlns:p14="http://schemas.microsoft.com/office/powerpoint/2010/main" val="2561483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7B47B1-2089-4E40-B07B-9962E51D0F46}"/>
              </a:ext>
            </a:extLst>
          </p:cNvPr>
          <p:cNvSpPr>
            <a:spLocks noGrp="1"/>
          </p:cNvSpPr>
          <p:nvPr>
            <p:ph type="title"/>
          </p:nvPr>
        </p:nvSpPr>
        <p:spPr/>
        <p:txBody>
          <a:bodyPr/>
          <a:lstStyle/>
          <a:p>
            <a:r>
              <a:rPr lang="en-IN" dirty="0"/>
              <a:t>Understanding the Selenium components</a:t>
            </a:r>
          </a:p>
        </p:txBody>
      </p:sp>
      <p:pic>
        <p:nvPicPr>
          <p:cNvPr id="5" name="Picture 2" descr="http://cdn.guru99.com/images/SeleniumSuite.png">
            <a:extLst>
              <a:ext uri="{FF2B5EF4-FFF2-40B4-BE49-F238E27FC236}">
                <a16:creationId xmlns:a16="http://schemas.microsoft.com/office/drawing/2014/main" id="{307C9725-E85A-48B1-8668-EF934F207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25" y="1600200"/>
            <a:ext cx="8669338"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084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7B47B1-2089-4E40-B07B-9962E51D0F46}"/>
              </a:ext>
            </a:extLst>
          </p:cNvPr>
          <p:cNvSpPr>
            <a:spLocks noGrp="1"/>
          </p:cNvSpPr>
          <p:nvPr>
            <p:ph type="title"/>
          </p:nvPr>
        </p:nvSpPr>
        <p:spPr/>
        <p:txBody>
          <a:bodyPr/>
          <a:lstStyle/>
          <a:p>
            <a:r>
              <a:rPr lang="en-IN" dirty="0"/>
              <a:t>Understanding the Selenium components</a:t>
            </a:r>
          </a:p>
        </p:txBody>
      </p:sp>
      <p:pic>
        <p:nvPicPr>
          <p:cNvPr id="2050" name="Picture 2" descr="Selenium WebDriver">
            <a:extLst>
              <a:ext uri="{FF2B5EF4-FFF2-40B4-BE49-F238E27FC236}">
                <a16:creationId xmlns:a16="http://schemas.microsoft.com/office/drawing/2014/main" id="{864ED8F9-0415-418E-BF47-C5ACC6C0F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716766"/>
            <a:ext cx="8435806" cy="4684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16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AF13B-5AB8-4415-9DC2-933E37276FF7}"/>
              </a:ext>
            </a:extLst>
          </p:cNvPr>
          <p:cNvSpPr>
            <a:spLocks noGrp="1"/>
          </p:cNvSpPr>
          <p:nvPr>
            <p:ph type="title"/>
          </p:nvPr>
        </p:nvSpPr>
        <p:spPr/>
        <p:txBody>
          <a:bodyPr/>
          <a:lstStyle/>
          <a:p>
            <a:r>
              <a:rPr lang="en-IN" dirty="0"/>
              <a:t>Why Selenium</a:t>
            </a:r>
          </a:p>
        </p:txBody>
      </p:sp>
      <p:pic>
        <p:nvPicPr>
          <p:cNvPr id="6146" name="Picture 2" descr="Selenium popularity contributors">
            <a:extLst>
              <a:ext uri="{FF2B5EF4-FFF2-40B4-BE49-F238E27FC236}">
                <a16:creationId xmlns:a16="http://schemas.microsoft.com/office/drawing/2014/main" id="{7A8A233B-E691-4570-B0E9-E8162BECD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446217"/>
            <a:ext cx="5105400" cy="520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828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9106D5-35BD-4581-BB62-71FA7732282C}"/>
              </a:ext>
            </a:extLst>
          </p:cNvPr>
          <p:cNvSpPr>
            <a:spLocks noGrp="1"/>
          </p:cNvSpPr>
          <p:nvPr>
            <p:ph sz="quarter" idx="12"/>
          </p:nvPr>
        </p:nvSpPr>
        <p:spPr/>
        <p:txBody>
          <a:bodyPr>
            <a:normAutofit fontScale="92500" lnSpcReduction="20000"/>
          </a:bodyPr>
          <a:lstStyle/>
          <a:p>
            <a:r>
              <a:rPr lang="en-US" dirty="0"/>
              <a:t>The term automation refers to the automatic handling of various industrial processes. </a:t>
            </a:r>
          </a:p>
          <a:p>
            <a:r>
              <a:rPr lang="en-US" dirty="0"/>
              <a:t>It indicates that there is little to no human intervention. </a:t>
            </a:r>
          </a:p>
          <a:p>
            <a:r>
              <a:rPr lang="en-US" dirty="0"/>
              <a:t>When we define test automation in the IT sector, it means performing tests on applications via different automation tools to check how applications behave or respond to different actions. </a:t>
            </a:r>
          </a:p>
          <a:p>
            <a:r>
              <a:rPr lang="en-US" dirty="0"/>
              <a:t>These tools can be both open-source and licensed. </a:t>
            </a:r>
          </a:p>
          <a:p>
            <a:r>
              <a:rPr lang="en-US" dirty="0"/>
              <a:t>When the application is deployed, a variety of users perform a variety of actions on the application.</a:t>
            </a:r>
          </a:p>
          <a:p>
            <a:r>
              <a:rPr lang="en-US" dirty="0"/>
              <a:t>Test automation is the process of automating well-known or predictive actions of users to make sure the application behaves as expected.</a:t>
            </a:r>
            <a:endParaRPr lang="en-IN" dirty="0"/>
          </a:p>
        </p:txBody>
      </p:sp>
      <p:sp>
        <p:nvSpPr>
          <p:cNvPr id="3" name="Title 2">
            <a:extLst>
              <a:ext uri="{FF2B5EF4-FFF2-40B4-BE49-F238E27FC236}">
                <a16:creationId xmlns:a16="http://schemas.microsoft.com/office/drawing/2014/main" id="{EF79AA5B-4C42-47D6-BB20-EFAD2F461CAB}"/>
              </a:ext>
            </a:extLst>
          </p:cNvPr>
          <p:cNvSpPr>
            <a:spLocks noGrp="1"/>
          </p:cNvSpPr>
          <p:nvPr>
            <p:ph type="title"/>
          </p:nvPr>
        </p:nvSpPr>
        <p:spPr/>
        <p:txBody>
          <a:bodyPr/>
          <a:lstStyle/>
          <a:p>
            <a:r>
              <a:rPr lang="en-IN" dirty="0"/>
              <a:t>What Is Test Automation?</a:t>
            </a:r>
          </a:p>
        </p:txBody>
      </p:sp>
    </p:spTree>
    <p:extLst>
      <p:ext uri="{BB962C8B-B14F-4D97-AF65-F5344CB8AC3E}">
        <p14:creationId xmlns:p14="http://schemas.microsoft.com/office/powerpoint/2010/main" val="3284456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set of tools that supports rapid development of test automation for web-based applications.</a:t>
            </a:r>
          </a:p>
          <a:p>
            <a:r>
              <a:rPr lang="en-US" dirty="0"/>
              <a:t>Can be recorded and written as HTML</a:t>
            </a:r>
          </a:p>
          <a:p>
            <a:r>
              <a:rPr lang="en-US" dirty="0"/>
              <a:t>Support for a number of programming languages: Java, C#, Perl, PHP, Python, Ruby</a:t>
            </a:r>
          </a:p>
          <a:p>
            <a:r>
              <a:rPr lang="en-US" dirty="0"/>
              <a:t>Cross browsers support: IE, Firefox, Opera, Safari and Google Chrome</a:t>
            </a:r>
          </a:p>
          <a:p>
            <a:r>
              <a:rPr lang="en-US" dirty="0"/>
              <a:t>Cross platform support: Windows, Linux, and Macintosh.</a:t>
            </a:r>
          </a:p>
          <a:p>
            <a:endParaRPr lang="en-IN" dirty="0"/>
          </a:p>
        </p:txBody>
      </p:sp>
      <p:sp>
        <p:nvSpPr>
          <p:cNvPr id="3" name="Title 2"/>
          <p:cNvSpPr>
            <a:spLocks noGrp="1"/>
          </p:cNvSpPr>
          <p:nvPr>
            <p:ph type="title"/>
          </p:nvPr>
        </p:nvSpPr>
        <p:spPr/>
        <p:txBody>
          <a:bodyPr/>
          <a:lstStyle/>
          <a:p>
            <a:r>
              <a:rPr lang="en-US" b="0" dirty="0"/>
              <a:t>Getting Started with Selenium IDE</a:t>
            </a:r>
            <a:endParaRPr lang="en-IN" dirty="0"/>
          </a:p>
        </p:txBody>
      </p:sp>
    </p:spTree>
    <p:extLst>
      <p:ext uri="{BB962C8B-B14F-4D97-AF65-F5344CB8AC3E}">
        <p14:creationId xmlns:p14="http://schemas.microsoft.com/office/powerpoint/2010/main" val="809974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Invented in 2004 by Jason R. Huggins and team.</a:t>
            </a:r>
          </a:p>
          <a:p>
            <a:r>
              <a:rPr lang="en-US" dirty="0"/>
              <a:t>Originally named JavaScript Functional Tester [JSFT] 100% </a:t>
            </a:r>
            <a:r>
              <a:rPr lang="en-US" dirty="0" err="1"/>
              <a:t>Javascript</a:t>
            </a:r>
            <a:r>
              <a:rPr lang="en-US" dirty="0"/>
              <a:t> and HTML</a:t>
            </a:r>
          </a:p>
          <a:p>
            <a:r>
              <a:rPr lang="en-US" dirty="0"/>
              <a:t>Designed to make test writing easy</a:t>
            </a:r>
          </a:p>
          <a:p>
            <a:r>
              <a:rPr lang="en-US" dirty="0"/>
              <a:t>Open-source browser-based integration test framework built originally by </a:t>
            </a:r>
            <a:r>
              <a:rPr lang="en-US" dirty="0" err="1"/>
              <a:t>ThoughtWorks</a:t>
            </a:r>
            <a:endParaRPr lang="en-US" dirty="0"/>
          </a:p>
          <a:p>
            <a:r>
              <a:rPr lang="en-US" dirty="0"/>
              <a:t>Selenium is open-source software, released under the Apache 2.0 license and can be downloaded and used without charge. </a:t>
            </a:r>
          </a:p>
          <a:p>
            <a:endParaRPr lang="en-IN" dirty="0"/>
          </a:p>
        </p:txBody>
      </p:sp>
      <p:sp>
        <p:nvSpPr>
          <p:cNvPr id="3" name="Title 2"/>
          <p:cNvSpPr>
            <a:spLocks noGrp="1"/>
          </p:cNvSpPr>
          <p:nvPr>
            <p:ph type="title"/>
          </p:nvPr>
        </p:nvSpPr>
        <p:spPr/>
        <p:txBody>
          <a:bodyPr/>
          <a:lstStyle/>
          <a:p>
            <a:r>
              <a:rPr lang="en-US" b="0" dirty="0"/>
              <a:t>Getting Started with Selenium IDE</a:t>
            </a:r>
            <a:endParaRPr lang="en-IN" dirty="0"/>
          </a:p>
        </p:txBody>
      </p:sp>
    </p:spTree>
    <p:extLst>
      <p:ext uri="{BB962C8B-B14F-4D97-AF65-F5344CB8AC3E}">
        <p14:creationId xmlns:p14="http://schemas.microsoft.com/office/powerpoint/2010/main" val="2292449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Selenium IDE is a Firefox Add-on developed originally by Shinya </a:t>
            </a:r>
            <a:r>
              <a:rPr lang="en-US" dirty="0" err="1"/>
              <a:t>Kasatani</a:t>
            </a:r>
            <a:r>
              <a:rPr lang="en-US" dirty="0"/>
              <a:t> as a way to use the original Selenium Core code without having to copy Selenium Core onto the server. </a:t>
            </a:r>
          </a:p>
          <a:p>
            <a:r>
              <a:rPr lang="en-US" dirty="0"/>
              <a:t>Selenium Core is the key JavaScript modules that allow Selenium to drive the browser. </a:t>
            </a:r>
          </a:p>
          <a:p>
            <a:r>
              <a:rPr lang="en-US" dirty="0"/>
              <a:t>It has been developed using JavaScript so that it can interact with DOM (Document Object Model) using native JavaScript calls.</a:t>
            </a:r>
          </a:p>
          <a:p>
            <a:r>
              <a:rPr lang="en-US" dirty="0"/>
              <a:t>Selenium IDE was developed to allow testers and developers to record their actions as they follow the workflow that they need to test.</a:t>
            </a:r>
            <a:endParaRPr lang="en-IN" dirty="0"/>
          </a:p>
        </p:txBody>
      </p:sp>
      <p:sp>
        <p:nvSpPr>
          <p:cNvPr id="3" name="Title 2"/>
          <p:cNvSpPr>
            <a:spLocks noGrp="1"/>
          </p:cNvSpPr>
          <p:nvPr>
            <p:ph type="title"/>
          </p:nvPr>
        </p:nvSpPr>
        <p:spPr/>
        <p:txBody>
          <a:bodyPr/>
          <a:lstStyle/>
          <a:p>
            <a:r>
              <a:rPr lang="en-US" b="0" dirty="0"/>
              <a:t>Getting Started with Selenium IDE</a:t>
            </a:r>
            <a:endParaRPr lang="en-IN" dirty="0"/>
          </a:p>
        </p:txBody>
      </p:sp>
    </p:spTree>
    <p:extLst>
      <p:ext uri="{BB962C8B-B14F-4D97-AF65-F5344CB8AC3E}">
        <p14:creationId xmlns:p14="http://schemas.microsoft.com/office/powerpoint/2010/main" val="3048314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733675"/>
          </a:xfrm>
        </p:spPr>
        <p:txBody>
          <a:bodyPr>
            <a:normAutofit/>
          </a:bodyPr>
          <a:lstStyle/>
          <a:p>
            <a:r>
              <a:rPr lang="en-IN" dirty="0"/>
              <a:t>1. Go to http://seleniumhq.org/download/.</a:t>
            </a:r>
          </a:p>
          <a:p>
            <a:r>
              <a:rPr lang="en-US" b="1" i="1" dirty="0"/>
              <a:t>2. </a:t>
            </a:r>
            <a:r>
              <a:rPr lang="en-US" dirty="0"/>
              <a:t>Click on the download link for Selenium IDE. You may see a message appear saying </a:t>
            </a:r>
            <a:r>
              <a:rPr lang="en-US" b="1" dirty="0"/>
              <a:t>Firefox prevented this site (seleniumhq.org) from asking you to install software on your computer</a:t>
            </a:r>
            <a:r>
              <a:rPr lang="en-US" dirty="0"/>
              <a:t>. If you do, click the </a:t>
            </a:r>
            <a:r>
              <a:rPr lang="en-US" b="1" dirty="0"/>
              <a:t>Allow </a:t>
            </a:r>
            <a:r>
              <a:rPr lang="en-US" dirty="0"/>
              <a:t>button.</a:t>
            </a:r>
          </a:p>
          <a:p>
            <a:endParaRPr lang="en-IN" dirty="0"/>
          </a:p>
        </p:txBody>
      </p:sp>
      <p:sp>
        <p:nvSpPr>
          <p:cNvPr id="3" name="Title 2"/>
          <p:cNvSpPr>
            <a:spLocks noGrp="1"/>
          </p:cNvSpPr>
          <p:nvPr>
            <p:ph type="title"/>
          </p:nvPr>
        </p:nvSpPr>
        <p:spPr/>
        <p:txBody>
          <a:bodyPr/>
          <a:lstStyle/>
          <a:p>
            <a:r>
              <a:rPr lang="en-IN" b="0" dirty="0"/>
              <a:t>Installing Selenium IDE </a:t>
            </a:r>
            <a:endParaRPr lang="en-IN" dirty="0"/>
          </a:p>
        </p:txBody>
      </p:sp>
      <p:pic>
        <p:nvPicPr>
          <p:cNvPr id="4" name="Picture 3"/>
          <p:cNvPicPr>
            <a:picLocks noChangeAspect="1"/>
          </p:cNvPicPr>
          <p:nvPr/>
        </p:nvPicPr>
        <p:blipFill>
          <a:blip r:embed="rId2"/>
          <a:stretch>
            <a:fillRect/>
          </a:stretch>
        </p:blipFill>
        <p:spPr>
          <a:xfrm>
            <a:off x="1981200" y="4267200"/>
            <a:ext cx="4608290" cy="1936750"/>
          </a:xfrm>
          <a:prstGeom prst="rect">
            <a:avLst/>
          </a:prstGeom>
        </p:spPr>
      </p:pic>
    </p:spTree>
    <p:extLst>
      <p:ext uri="{BB962C8B-B14F-4D97-AF65-F5344CB8AC3E}">
        <p14:creationId xmlns:p14="http://schemas.microsoft.com/office/powerpoint/2010/main" val="1196997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733675"/>
          </a:xfrm>
        </p:spPr>
        <p:txBody>
          <a:bodyPr>
            <a:normAutofit fontScale="92500" lnSpcReduction="10000"/>
          </a:bodyPr>
          <a:lstStyle/>
          <a:p>
            <a:r>
              <a:rPr lang="en-US" dirty="0"/>
              <a:t>Once the install process is complete it will ask you to restart Firefox. </a:t>
            </a:r>
          </a:p>
          <a:p>
            <a:r>
              <a:rPr lang="en-US" dirty="0"/>
              <a:t>Click the </a:t>
            </a:r>
            <a:r>
              <a:rPr lang="en-US" b="1" dirty="0"/>
              <a:t>Restart Now </a:t>
            </a:r>
            <a:r>
              <a:rPr lang="en-US" dirty="0"/>
              <a:t>button. Firefox will close and then re-open.</a:t>
            </a:r>
          </a:p>
          <a:p>
            <a:r>
              <a:rPr lang="en-US" dirty="0"/>
              <a:t>If you have anything open in another browser it might be worth saving your work, as Firefox will try to go back to its original state but this cannot be guaranteed.</a:t>
            </a:r>
            <a:endParaRPr lang="en-IN" dirty="0"/>
          </a:p>
        </p:txBody>
      </p:sp>
      <p:sp>
        <p:nvSpPr>
          <p:cNvPr id="3" name="Title 2"/>
          <p:cNvSpPr>
            <a:spLocks noGrp="1"/>
          </p:cNvSpPr>
          <p:nvPr>
            <p:ph type="title"/>
          </p:nvPr>
        </p:nvSpPr>
        <p:spPr/>
        <p:txBody>
          <a:bodyPr/>
          <a:lstStyle/>
          <a:p>
            <a:r>
              <a:rPr lang="en-IN" b="0" dirty="0"/>
              <a:t>Installing Selenium IDE </a:t>
            </a:r>
            <a:endParaRPr lang="en-IN" dirty="0"/>
          </a:p>
        </p:txBody>
      </p:sp>
    </p:spTree>
    <p:extLst>
      <p:ext uri="{BB962C8B-B14F-4D97-AF65-F5344CB8AC3E}">
        <p14:creationId xmlns:p14="http://schemas.microsoft.com/office/powerpoint/2010/main" val="1800040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4" name="Picture 3"/>
          <p:cNvPicPr>
            <a:picLocks noChangeAspect="1"/>
          </p:cNvPicPr>
          <p:nvPr/>
        </p:nvPicPr>
        <p:blipFill>
          <a:blip r:embed="rId2"/>
          <a:stretch>
            <a:fillRect/>
          </a:stretch>
        </p:blipFill>
        <p:spPr>
          <a:xfrm>
            <a:off x="2057399" y="2016032"/>
            <a:ext cx="3984189" cy="4156167"/>
          </a:xfrm>
          <a:prstGeom prst="rect">
            <a:avLst/>
          </a:prstGeom>
        </p:spPr>
      </p:pic>
    </p:spTree>
    <p:extLst>
      <p:ext uri="{BB962C8B-B14F-4D97-AF65-F5344CB8AC3E}">
        <p14:creationId xmlns:p14="http://schemas.microsoft.com/office/powerpoint/2010/main" val="2559602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2" name="Picture 1"/>
          <p:cNvPicPr>
            <a:picLocks noChangeAspect="1"/>
          </p:cNvPicPr>
          <p:nvPr/>
        </p:nvPicPr>
        <p:blipFill>
          <a:blip r:embed="rId2"/>
          <a:stretch>
            <a:fillRect/>
          </a:stretch>
        </p:blipFill>
        <p:spPr>
          <a:xfrm>
            <a:off x="461036" y="1676400"/>
            <a:ext cx="8378164" cy="4419600"/>
          </a:xfrm>
          <a:prstGeom prst="rect">
            <a:avLst/>
          </a:prstGeom>
        </p:spPr>
      </p:pic>
    </p:spTree>
    <p:extLst>
      <p:ext uri="{BB962C8B-B14F-4D97-AF65-F5344CB8AC3E}">
        <p14:creationId xmlns:p14="http://schemas.microsoft.com/office/powerpoint/2010/main" val="3200893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4" name="Picture 3"/>
          <p:cNvPicPr>
            <a:picLocks noChangeAspect="1"/>
          </p:cNvPicPr>
          <p:nvPr/>
        </p:nvPicPr>
        <p:blipFill>
          <a:blip r:embed="rId2"/>
          <a:stretch>
            <a:fillRect/>
          </a:stretch>
        </p:blipFill>
        <p:spPr>
          <a:xfrm>
            <a:off x="458160" y="1407543"/>
            <a:ext cx="8205261" cy="4704194"/>
          </a:xfrm>
          <a:prstGeom prst="rect">
            <a:avLst/>
          </a:prstGeom>
        </p:spPr>
      </p:pic>
    </p:spTree>
    <p:extLst>
      <p:ext uri="{BB962C8B-B14F-4D97-AF65-F5344CB8AC3E}">
        <p14:creationId xmlns:p14="http://schemas.microsoft.com/office/powerpoint/2010/main" val="1128627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2" name="Picture 1"/>
          <p:cNvPicPr>
            <a:picLocks noChangeAspect="1"/>
          </p:cNvPicPr>
          <p:nvPr/>
        </p:nvPicPr>
        <p:blipFill>
          <a:blip r:embed="rId2"/>
          <a:stretch>
            <a:fillRect/>
          </a:stretch>
        </p:blipFill>
        <p:spPr>
          <a:xfrm>
            <a:off x="762000" y="1905000"/>
            <a:ext cx="7978554" cy="2057400"/>
          </a:xfrm>
          <a:prstGeom prst="rect">
            <a:avLst/>
          </a:prstGeom>
        </p:spPr>
      </p:pic>
    </p:spTree>
    <p:extLst>
      <p:ext uri="{BB962C8B-B14F-4D97-AF65-F5344CB8AC3E}">
        <p14:creationId xmlns:p14="http://schemas.microsoft.com/office/powerpoint/2010/main" val="3622213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lnSpcReduction="10000"/>
          </a:bodyPr>
          <a:lstStyle/>
          <a:p>
            <a:r>
              <a:rPr lang="en-US" dirty="0"/>
              <a:t>Tests should always have a known starting point. </a:t>
            </a:r>
          </a:p>
          <a:p>
            <a:r>
              <a:rPr lang="en-US" dirty="0"/>
              <a:t>In the context of Selenium, this could mean opening a certain page to start a workflow.</a:t>
            </a:r>
          </a:p>
          <a:p>
            <a:r>
              <a:rPr lang="en-US" dirty="0"/>
              <a:t>Tests should not have to rely on any other tests to run. If a test is going to add something, do not have a separate test to delete it. </a:t>
            </a:r>
          </a:p>
          <a:p>
            <a:r>
              <a:rPr lang="en-US" dirty="0"/>
              <a:t>This is to ensure that if something goes wrong in one test, it will not mean you have a lot of unnecessary failures to check.</a:t>
            </a:r>
          </a:p>
          <a:p>
            <a:r>
              <a:rPr lang="en-US" dirty="0"/>
              <a:t>Tests should only test one thing at a time.</a:t>
            </a:r>
          </a:p>
          <a:p>
            <a:r>
              <a:rPr lang="en-US" dirty="0"/>
              <a:t>Tests should clean up after themselves.</a:t>
            </a:r>
            <a:endParaRPr lang="en-IN" dirty="0"/>
          </a:p>
        </p:txBody>
      </p:sp>
      <p:sp>
        <p:nvSpPr>
          <p:cNvPr id="3" name="Title 2"/>
          <p:cNvSpPr>
            <a:spLocks noGrp="1"/>
          </p:cNvSpPr>
          <p:nvPr>
            <p:ph type="title"/>
          </p:nvPr>
        </p:nvSpPr>
        <p:spPr/>
        <p:txBody>
          <a:bodyPr/>
          <a:lstStyle/>
          <a:p>
            <a:r>
              <a:rPr lang="en-IN" b="0" dirty="0"/>
              <a:t>Rules for automation</a:t>
            </a:r>
            <a:endParaRPr lang="en-IN" dirty="0"/>
          </a:p>
        </p:txBody>
      </p:sp>
    </p:spTree>
    <p:extLst>
      <p:ext uri="{BB962C8B-B14F-4D97-AF65-F5344CB8AC3E}">
        <p14:creationId xmlns:p14="http://schemas.microsoft.com/office/powerpoint/2010/main" val="2369658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46A2E7-FA72-4741-9933-465A6304CBF0}"/>
              </a:ext>
            </a:extLst>
          </p:cNvPr>
          <p:cNvSpPr>
            <a:spLocks noGrp="1"/>
          </p:cNvSpPr>
          <p:nvPr>
            <p:ph sz="quarter" idx="12"/>
          </p:nvPr>
        </p:nvSpPr>
        <p:spPr/>
        <p:txBody>
          <a:bodyPr>
            <a:normAutofit fontScale="92500" lnSpcReduction="20000"/>
          </a:bodyPr>
          <a:lstStyle/>
          <a:p>
            <a:r>
              <a:rPr lang="en-US" dirty="0"/>
              <a:t> In general, a framework is a combination of standards and rules which, when followed, can be used by an enterprise to make the best bang for their buck. </a:t>
            </a:r>
          </a:p>
          <a:p>
            <a:r>
              <a:rPr lang="en-US" dirty="0"/>
              <a:t>Similarly, a test automation framework is a platform that is a combination of programs, compilers, features, tools, etc. </a:t>
            </a:r>
          </a:p>
          <a:p>
            <a:r>
              <a:rPr lang="en-US" dirty="0"/>
              <a:t>It provides an environment where you can execute automated test scripts.</a:t>
            </a:r>
          </a:p>
          <a:p>
            <a:r>
              <a:rPr lang="en-US" dirty="0"/>
              <a:t>In short, a test automation framework is a set of components that facilitate executing tests and comprehensive reporting of test results. </a:t>
            </a:r>
          </a:p>
          <a:p>
            <a:r>
              <a:rPr lang="en-US" dirty="0"/>
              <a:t>The major components that implement a test automation framework successfully are equipment, testing tools, scripts, procedures, and most importantly, test automation engineers. </a:t>
            </a:r>
            <a:endParaRPr lang="en-IN" dirty="0"/>
          </a:p>
        </p:txBody>
      </p:sp>
      <p:sp>
        <p:nvSpPr>
          <p:cNvPr id="3" name="Title 2">
            <a:extLst>
              <a:ext uri="{FF2B5EF4-FFF2-40B4-BE49-F238E27FC236}">
                <a16:creationId xmlns:a16="http://schemas.microsoft.com/office/drawing/2014/main" id="{DF03F4FF-39C7-4EA7-8596-DE6C886406F6}"/>
              </a:ext>
            </a:extLst>
          </p:cNvPr>
          <p:cNvSpPr>
            <a:spLocks noGrp="1"/>
          </p:cNvSpPr>
          <p:nvPr>
            <p:ph type="title"/>
          </p:nvPr>
        </p:nvSpPr>
        <p:spPr/>
        <p:txBody>
          <a:bodyPr/>
          <a:lstStyle/>
          <a:p>
            <a:r>
              <a:rPr lang="en-US" dirty="0"/>
              <a:t>Basic understanding of test automation framework</a:t>
            </a:r>
            <a:endParaRPr lang="en-IN" dirty="0"/>
          </a:p>
        </p:txBody>
      </p:sp>
    </p:spTree>
    <p:extLst>
      <p:ext uri="{BB962C8B-B14F-4D97-AF65-F5344CB8AC3E}">
        <p14:creationId xmlns:p14="http://schemas.microsoft.com/office/powerpoint/2010/main" val="2467575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To start recording the tests we will need to start Mozilla Firefox. </a:t>
            </a:r>
          </a:p>
          <a:p>
            <a:r>
              <a:rPr lang="en-US" dirty="0"/>
              <a:t>Once it has been loaded, you will need to start Selenium IDE.</a:t>
            </a:r>
          </a:p>
          <a:p>
            <a:r>
              <a:rPr lang="en-US" dirty="0"/>
              <a:t>You will find it under the Tools dropdown menu in Mozilla Firefox or in the Web Developer dropdown menu.</a:t>
            </a:r>
          </a:p>
          <a:p>
            <a:r>
              <a:rPr lang="en-US" dirty="0"/>
              <a:t>Once loaded it will look like the next screenshot. Note that the record button is engaged when you first load the IDE.</a:t>
            </a:r>
            <a:endParaRPr lang="en-IN" dirty="0"/>
          </a:p>
        </p:txBody>
      </p:sp>
      <p:sp>
        <p:nvSpPr>
          <p:cNvPr id="3" name="Title 2"/>
          <p:cNvSpPr>
            <a:spLocks noGrp="1"/>
          </p:cNvSpPr>
          <p:nvPr>
            <p:ph type="title"/>
          </p:nvPr>
        </p:nvSpPr>
        <p:spPr/>
        <p:txBody>
          <a:bodyPr/>
          <a:lstStyle/>
          <a:p>
            <a:r>
              <a:rPr lang="en-US" b="0" dirty="0"/>
              <a:t>Recording your first test with Selenium IDE</a:t>
            </a:r>
            <a:endParaRPr lang="en-IN" dirty="0"/>
          </a:p>
        </p:txBody>
      </p:sp>
    </p:spTree>
    <p:extLst>
      <p:ext uri="{BB962C8B-B14F-4D97-AF65-F5344CB8AC3E}">
        <p14:creationId xmlns:p14="http://schemas.microsoft.com/office/powerpoint/2010/main" val="455335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Recording your first test with Selenium IDE</a:t>
            </a:r>
            <a:endParaRPr lang="en-IN" dirty="0"/>
          </a:p>
        </p:txBody>
      </p:sp>
      <p:pic>
        <p:nvPicPr>
          <p:cNvPr id="5" name="Picture 4"/>
          <p:cNvPicPr>
            <a:picLocks noChangeAspect="1"/>
          </p:cNvPicPr>
          <p:nvPr/>
        </p:nvPicPr>
        <p:blipFill rotWithShape="1">
          <a:blip r:embed="rId2"/>
          <a:srcRect l="32500" t="7037" r="32500" b="12963"/>
          <a:stretch/>
        </p:blipFill>
        <p:spPr>
          <a:xfrm>
            <a:off x="2133600" y="1600200"/>
            <a:ext cx="3962400" cy="5094514"/>
          </a:xfrm>
          <a:prstGeom prst="rect">
            <a:avLst/>
          </a:prstGeom>
        </p:spPr>
      </p:pic>
    </p:spTree>
    <p:extLst>
      <p:ext uri="{BB962C8B-B14F-4D97-AF65-F5344CB8AC3E}">
        <p14:creationId xmlns:p14="http://schemas.microsoft.com/office/powerpoint/2010/main" val="337230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IN" dirty="0"/>
              <a:t> </a:t>
            </a:r>
            <a:r>
              <a:rPr lang="en-IN" dirty="0" err="1"/>
              <a:t>verifyElementPresent</a:t>
            </a:r>
            <a:endParaRPr lang="en-IN" dirty="0"/>
          </a:p>
          <a:p>
            <a:r>
              <a:rPr lang="en-IN" dirty="0"/>
              <a:t> </a:t>
            </a:r>
            <a:r>
              <a:rPr lang="en-IN" dirty="0" err="1"/>
              <a:t>assertElementPresent</a:t>
            </a:r>
            <a:endParaRPr lang="en-IN" dirty="0"/>
          </a:p>
          <a:p>
            <a:r>
              <a:rPr lang="en-IN" dirty="0"/>
              <a:t> </a:t>
            </a:r>
            <a:r>
              <a:rPr lang="en-IN" dirty="0" err="1"/>
              <a:t>verifyElementNotPresent</a:t>
            </a:r>
            <a:endParaRPr lang="en-IN" dirty="0"/>
          </a:p>
          <a:p>
            <a:r>
              <a:rPr lang="en-IN" dirty="0"/>
              <a:t> </a:t>
            </a:r>
            <a:r>
              <a:rPr lang="en-IN" dirty="0" err="1"/>
              <a:t>assertElementNotPresent</a:t>
            </a:r>
            <a:endParaRPr lang="en-IN" dirty="0"/>
          </a:p>
          <a:p>
            <a:r>
              <a:rPr lang="en-IN" dirty="0"/>
              <a:t> </a:t>
            </a:r>
            <a:r>
              <a:rPr lang="en-IN" dirty="0" err="1"/>
              <a:t>verifyText</a:t>
            </a:r>
            <a:endParaRPr lang="en-IN" dirty="0"/>
          </a:p>
          <a:p>
            <a:r>
              <a:rPr lang="en-IN" dirty="0"/>
              <a:t> </a:t>
            </a:r>
            <a:r>
              <a:rPr lang="en-IN" dirty="0" err="1"/>
              <a:t>assertText</a:t>
            </a:r>
            <a:endParaRPr lang="en-IN" dirty="0"/>
          </a:p>
          <a:p>
            <a:r>
              <a:rPr lang="en-IN" dirty="0"/>
              <a:t> </a:t>
            </a:r>
            <a:r>
              <a:rPr lang="en-IN" dirty="0" err="1"/>
              <a:t>verifyAttribute</a:t>
            </a:r>
            <a:endParaRPr lang="en-IN" dirty="0"/>
          </a:p>
          <a:p>
            <a:r>
              <a:rPr lang="en-IN" dirty="0"/>
              <a:t> </a:t>
            </a:r>
            <a:r>
              <a:rPr lang="en-IN" dirty="0" err="1"/>
              <a:t>assertAttribute</a:t>
            </a:r>
            <a:endParaRPr lang="en-IN" dirty="0"/>
          </a:p>
          <a:p>
            <a:r>
              <a:rPr lang="en-IN" dirty="0"/>
              <a:t> </a:t>
            </a:r>
            <a:r>
              <a:rPr lang="en-IN" dirty="0" err="1"/>
              <a:t>verifyChecked</a:t>
            </a:r>
            <a:endParaRPr lang="en-IN" dirty="0"/>
          </a:p>
          <a:p>
            <a:r>
              <a:rPr lang="en-IN" dirty="0"/>
              <a:t> </a:t>
            </a:r>
            <a:r>
              <a:rPr lang="en-IN" dirty="0" err="1"/>
              <a:t>assertChecked</a:t>
            </a:r>
            <a:endParaRPr lang="en-IN" dirty="0"/>
          </a:p>
          <a:p>
            <a:r>
              <a:rPr lang="en-IN" dirty="0"/>
              <a:t> </a:t>
            </a:r>
            <a:r>
              <a:rPr lang="en-IN" dirty="0" err="1"/>
              <a:t>verifyAlert</a:t>
            </a:r>
            <a:endParaRPr lang="en-IN" dirty="0"/>
          </a:p>
          <a:p>
            <a:r>
              <a:rPr lang="en-IN" dirty="0"/>
              <a:t> </a:t>
            </a:r>
            <a:r>
              <a:rPr lang="en-IN" dirty="0" err="1"/>
              <a:t>assertAlert</a:t>
            </a:r>
            <a:endParaRPr lang="en-IN" dirty="0"/>
          </a:p>
          <a:p>
            <a:r>
              <a:rPr lang="en-IN" dirty="0"/>
              <a:t> </a:t>
            </a:r>
            <a:r>
              <a:rPr lang="en-IN" dirty="0" err="1"/>
              <a:t>verifyTitle</a:t>
            </a:r>
            <a:endParaRPr lang="en-IN" dirty="0"/>
          </a:p>
          <a:p>
            <a:r>
              <a:rPr lang="en-IN" dirty="0"/>
              <a:t> </a:t>
            </a:r>
            <a:r>
              <a:rPr lang="en-IN" dirty="0" err="1"/>
              <a:t>assertTitle</a:t>
            </a:r>
            <a:endParaRPr lang="en-IN" dirty="0"/>
          </a:p>
        </p:txBody>
      </p:sp>
      <p:sp>
        <p:nvSpPr>
          <p:cNvPr id="3" name="Title 2"/>
          <p:cNvSpPr>
            <a:spLocks noGrp="1"/>
          </p:cNvSpPr>
          <p:nvPr>
            <p:ph type="title"/>
          </p:nvPr>
        </p:nvSpPr>
        <p:spPr/>
        <p:txBody>
          <a:bodyPr/>
          <a:lstStyle/>
          <a:p>
            <a:r>
              <a:rPr lang="en-IN" b="0" dirty="0"/>
              <a:t>verify and assert methods</a:t>
            </a:r>
            <a:endParaRPr lang="en-IN" dirty="0"/>
          </a:p>
        </p:txBody>
      </p:sp>
    </p:spTree>
    <p:extLst>
      <p:ext uri="{BB962C8B-B14F-4D97-AF65-F5344CB8AC3E}">
        <p14:creationId xmlns:p14="http://schemas.microsoft.com/office/powerpoint/2010/main" val="1592098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Selenium IDE</a:t>
            </a:r>
          </a:p>
        </p:txBody>
      </p:sp>
      <p:pic>
        <p:nvPicPr>
          <p:cNvPr id="2050" name="Picture 2" descr="Introduction to Selenium 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75" y="1447800"/>
            <a:ext cx="6667500" cy="518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142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3 Types of Commands</a:t>
            </a:r>
          </a:p>
          <a:p>
            <a:endParaRPr lang="en-IN" dirty="0"/>
          </a:p>
        </p:txBody>
      </p:sp>
      <p:sp>
        <p:nvSpPr>
          <p:cNvPr id="3" name="Title 2"/>
          <p:cNvSpPr>
            <a:spLocks noGrp="1"/>
          </p:cNvSpPr>
          <p:nvPr>
            <p:ph type="title"/>
          </p:nvPr>
        </p:nvSpPr>
        <p:spPr/>
        <p:txBody>
          <a:bodyPr/>
          <a:lstStyle/>
          <a:p>
            <a:r>
              <a:rPr lang="en-US" dirty="0"/>
              <a:t>Introduction to Selenium Commands - </a:t>
            </a:r>
            <a:r>
              <a:rPr lang="en-US" dirty="0" err="1"/>
              <a:t>Selenese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141564485"/>
              </p:ext>
            </p:extLst>
          </p:nvPr>
        </p:nvGraphicFramePr>
        <p:xfrm>
          <a:off x="457199" y="2235096"/>
          <a:ext cx="8305800" cy="3139440"/>
        </p:xfrm>
        <a:graphic>
          <a:graphicData uri="http://schemas.openxmlformats.org/drawingml/2006/table">
            <a:tbl>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0">
                <a:tc>
                  <a:txBody>
                    <a:bodyPr/>
                    <a:lstStyle/>
                    <a:p>
                      <a:pPr algn="ctr" fontAlgn="t"/>
                      <a:r>
                        <a:rPr lang="en-IN" b="1">
                          <a:effectLst/>
                        </a:rPr>
                        <a:t>Actions</a:t>
                      </a:r>
                      <a:endParaRPr lang="en-IN">
                        <a:effectLst/>
                      </a:endParaRPr>
                    </a:p>
                  </a:txBody>
                  <a:tcPr marL="60960" marR="60960" marT="60960" marB="60960">
                    <a:lnL w="12700" cap="flat" cmpd="sng" algn="ctr">
                      <a:solidFill>
                        <a:srgbClr val="5083F3"/>
                      </a:solidFill>
                      <a:prstDash val="solid"/>
                      <a:round/>
                      <a:headEnd type="none" w="med" len="med"/>
                      <a:tailEnd type="none" w="med" len="med"/>
                    </a:lnL>
                    <a:lnR w="12700" cap="flat" cmpd="sng" algn="ctr">
                      <a:solidFill>
                        <a:srgbClr val="B083F3"/>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1083F3"/>
                      </a:solidFill>
                      <a:prstDash val="solid"/>
                      <a:round/>
                      <a:headEnd type="none" w="med" len="med"/>
                      <a:tailEnd type="none" w="med" len="med"/>
                    </a:lnB>
                    <a:solidFill>
                      <a:srgbClr val="F9F9F9"/>
                    </a:solidFill>
                  </a:tcPr>
                </a:tc>
                <a:tc>
                  <a:txBody>
                    <a:bodyPr/>
                    <a:lstStyle/>
                    <a:p>
                      <a:pPr algn="l" fontAlgn="t"/>
                      <a:r>
                        <a:rPr lang="en-US" dirty="0">
                          <a:effectLst/>
                        </a:rPr>
                        <a:t>These are commands that directly interact with page elements.</a:t>
                      </a:r>
                    </a:p>
                    <a:p>
                      <a:pPr algn="l" fontAlgn="t"/>
                      <a:r>
                        <a:rPr lang="en-US" dirty="0">
                          <a:effectLst/>
                        </a:rPr>
                        <a:t>Example: the "click" command is an action because you directly interact with the element you are clicking at.</a:t>
                      </a:r>
                    </a:p>
                    <a:p>
                      <a:pPr algn="l" fontAlgn="t"/>
                      <a:r>
                        <a:rPr lang="en-US" dirty="0">
                          <a:effectLst/>
                        </a:rPr>
                        <a:t>The "type" command is also an action because you are putting values into a text box, and the text box shows them to you in return. There is a two-way interaction between you and the text box.</a:t>
                      </a:r>
                    </a:p>
                  </a:txBody>
                  <a:tcPr marL="60960" marR="60960" marT="60960" marB="60960">
                    <a:lnL w="12700" cap="flat" cmpd="sng" algn="ctr">
                      <a:solidFill>
                        <a:srgbClr val="B083F3"/>
                      </a:solidFill>
                      <a:prstDash val="solid"/>
                      <a:round/>
                      <a:headEnd type="none" w="med" len="med"/>
                      <a:tailEnd type="none" w="med" len="med"/>
                    </a:lnL>
                    <a:lnR w="12700" cap="flat" cmpd="sng" algn="ctr">
                      <a:solidFill>
                        <a:srgbClr val="107FF3"/>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F082F3"/>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497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3 Types of Commands</a:t>
            </a:r>
          </a:p>
          <a:p>
            <a:endParaRPr lang="en-IN" dirty="0"/>
          </a:p>
        </p:txBody>
      </p:sp>
      <p:sp>
        <p:nvSpPr>
          <p:cNvPr id="3" name="Title 2"/>
          <p:cNvSpPr>
            <a:spLocks noGrp="1"/>
          </p:cNvSpPr>
          <p:nvPr>
            <p:ph type="title"/>
          </p:nvPr>
        </p:nvSpPr>
        <p:spPr/>
        <p:txBody>
          <a:bodyPr/>
          <a:lstStyle/>
          <a:p>
            <a:r>
              <a:rPr lang="en-US" dirty="0"/>
              <a:t>Introduction to Selenium Commands - </a:t>
            </a:r>
            <a:r>
              <a:rPr lang="en-US" dirty="0" err="1"/>
              <a:t>Selenese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35711034"/>
              </p:ext>
            </p:extLst>
          </p:nvPr>
        </p:nvGraphicFramePr>
        <p:xfrm>
          <a:off x="461034" y="2497931"/>
          <a:ext cx="8378166" cy="2042160"/>
        </p:xfrm>
        <a:graphic>
          <a:graphicData uri="http://schemas.openxmlformats.org/drawingml/2006/table">
            <a:tbl>
              <a:tblPr/>
              <a:tblGrid>
                <a:gridCol w="4189083">
                  <a:extLst>
                    <a:ext uri="{9D8B030D-6E8A-4147-A177-3AD203B41FA5}">
                      <a16:colId xmlns:a16="http://schemas.microsoft.com/office/drawing/2014/main" val="20000"/>
                    </a:ext>
                  </a:extLst>
                </a:gridCol>
                <a:gridCol w="4189083">
                  <a:extLst>
                    <a:ext uri="{9D8B030D-6E8A-4147-A177-3AD203B41FA5}">
                      <a16:colId xmlns:a16="http://schemas.microsoft.com/office/drawing/2014/main" val="20001"/>
                    </a:ext>
                  </a:extLst>
                </a:gridCol>
              </a:tblGrid>
              <a:tr h="0">
                <a:tc>
                  <a:txBody>
                    <a:bodyPr/>
                    <a:lstStyle/>
                    <a:p>
                      <a:pPr algn="ctr" fontAlgn="t"/>
                      <a:r>
                        <a:rPr lang="en-IN" b="1">
                          <a:effectLst/>
                        </a:rPr>
                        <a:t>Accessors</a:t>
                      </a:r>
                      <a:endParaRPr lang="en-IN">
                        <a:effectLst/>
                      </a:endParaRPr>
                    </a:p>
                  </a:txBody>
                  <a:tcPr marL="60960" marR="60960" marT="60960" marB="60960">
                    <a:lnL w="12700" cap="flat" cmpd="sng" algn="ctr">
                      <a:solidFill>
                        <a:srgbClr val="603EFC"/>
                      </a:solidFill>
                      <a:prstDash val="solid"/>
                      <a:round/>
                      <a:headEnd type="none" w="med" len="med"/>
                      <a:tailEnd type="none" w="med" len="med"/>
                    </a:lnL>
                    <a:lnR w="12700" cap="flat" cmpd="sng" algn="ctr">
                      <a:solidFill>
                        <a:srgbClr val="E03CFC"/>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A03CFC"/>
                      </a:solidFill>
                      <a:prstDash val="solid"/>
                      <a:round/>
                      <a:headEnd type="none" w="med" len="med"/>
                      <a:tailEnd type="none" w="med" len="med"/>
                    </a:lnB>
                    <a:solidFill>
                      <a:srgbClr val="FFFFFF"/>
                    </a:solidFill>
                  </a:tcPr>
                </a:tc>
                <a:tc>
                  <a:txBody>
                    <a:bodyPr/>
                    <a:lstStyle/>
                    <a:p>
                      <a:pPr algn="l" fontAlgn="t"/>
                      <a:r>
                        <a:rPr lang="en-US" dirty="0">
                          <a:effectLst/>
                        </a:rPr>
                        <a:t>They are commands that allow you to store values to a variable.</a:t>
                      </a:r>
                    </a:p>
                    <a:p>
                      <a:pPr algn="l" fontAlgn="t"/>
                      <a:r>
                        <a:rPr lang="en-US" dirty="0">
                          <a:effectLst/>
                        </a:rPr>
                        <a:t>Example: the "</a:t>
                      </a:r>
                      <a:r>
                        <a:rPr lang="en-US" dirty="0" err="1">
                          <a:effectLst/>
                        </a:rPr>
                        <a:t>storeTitle</a:t>
                      </a:r>
                      <a:r>
                        <a:rPr lang="en-US" dirty="0">
                          <a:effectLst/>
                        </a:rPr>
                        <a:t>" command is an accessor because it only "reads" the page title and saves it in a variable. It does not interact with any element on the page.</a:t>
                      </a:r>
                    </a:p>
                  </a:txBody>
                  <a:tcPr marL="60960" marR="60960" marT="60960" marB="60960">
                    <a:lnL w="12700" cap="flat" cmpd="sng" algn="ctr">
                      <a:solidFill>
                        <a:srgbClr val="E03CFC"/>
                      </a:solidFill>
                      <a:prstDash val="solid"/>
                      <a:round/>
                      <a:headEnd type="none" w="med" len="med"/>
                      <a:tailEnd type="none" w="med" len="med"/>
                    </a:lnL>
                    <a:lnR w="12700" cap="flat" cmpd="sng" algn="ctr">
                      <a:solidFill>
                        <a:srgbClr val="603AFC"/>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803BF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7182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3 Types of Commands</a:t>
            </a:r>
          </a:p>
          <a:p>
            <a:endParaRPr lang="en-IN" dirty="0"/>
          </a:p>
        </p:txBody>
      </p:sp>
      <p:sp>
        <p:nvSpPr>
          <p:cNvPr id="3" name="Title 2"/>
          <p:cNvSpPr>
            <a:spLocks noGrp="1"/>
          </p:cNvSpPr>
          <p:nvPr>
            <p:ph type="title"/>
          </p:nvPr>
        </p:nvSpPr>
        <p:spPr/>
        <p:txBody>
          <a:bodyPr/>
          <a:lstStyle/>
          <a:p>
            <a:r>
              <a:rPr lang="en-US" dirty="0"/>
              <a:t>Introduction to Selenium Commands - </a:t>
            </a:r>
            <a:r>
              <a:rPr lang="en-US" dirty="0" err="1"/>
              <a:t>Selenese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23542951"/>
              </p:ext>
            </p:extLst>
          </p:nvPr>
        </p:nvGraphicFramePr>
        <p:xfrm>
          <a:off x="0" y="1905000"/>
          <a:ext cx="9144000" cy="4940912"/>
        </p:xfrm>
        <a:graphic>
          <a:graphicData uri="http://schemas.openxmlformats.org/drawingml/2006/table">
            <a:tbl>
              <a:tblPr/>
              <a:tblGrid>
                <a:gridCol w="1536254">
                  <a:extLst>
                    <a:ext uri="{9D8B030D-6E8A-4147-A177-3AD203B41FA5}">
                      <a16:colId xmlns:a16="http://schemas.microsoft.com/office/drawing/2014/main" val="20000"/>
                    </a:ext>
                  </a:extLst>
                </a:gridCol>
                <a:gridCol w="7607746">
                  <a:extLst>
                    <a:ext uri="{9D8B030D-6E8A-4147-A177-3AD203B41FA5}">
                      <a16:colId xmlns:a16="http://schemas.microsoft.com/office/drawing/2014/main" val="20001"/>
                    </a:ext>
                  </a:extLst>
                </a:gridCol>
              </a:tblGrid>
              <a:tr h="4725989">
                <a:tc>
                  <a:txBody>
                    <a:bodyPr/>
                    <a:lstStyle/>
                    <a:p>
                      <a:pPr algn="l" fontAlgn="t"/>
                      <a:r>
                        <a:rPr lang="en-IN" sz="2000" b="1" dirty="0">
                          <a:effectLst/>
                        </a:rPr>
                        <a:t>Assertions</a:t>
                      </a:r>
                      <a:endParaRPr lang="en-IN" sz="2000" dirty="0">
                        <a:effectLst/>
                      </a:endParaRPr>
                    </a:p>
                  </a:txBody>
                  <a:tcPr marL="32056" marR="32056" marT="32056" marB="32056">
                    <a:lnL w="12700" cap="flat" cmpd="sng" algn="ctr">
                      <a:solidFill>
                        <a:srgbClr val="C0A06E"/>
                      </a:solidFill>
                      <a:prstDash val="solid"/>
                      <a:round/>
                      <a:headEnd type="none" w="med" len="med"/>
                      <a:tailEnd type="none" w="med" len="med"/>
                    </a:lnL>
                    <a:lnR w="12700" cap="flat" cmpd="sng" algn="ctr">
                      <a:solidFill>
                        <a:srgbClr val="60A16E"/>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809D6E"/>
                      </a:solidFill>
                      <a:prstDash val="solid"/>
                      <a:round/>
                      <a:headEnd type="none" w="med" len="med"/>
                      <a:tailEnd type="none" w="med" len="med"/>
                    </a:lnB>
                    <a:solidFill>
                      <a:srgbClr val="F9F9F9"/>
                    </a:solidFill>
                  </a:tcPr>
                </a:tc>
                <a:tc>
                  <a:txBody>
                    <a:bodyPr/>
                    <a:lstStyle/>
                    <a:p>
                      <a:pPr algn="l" fontAlgn="t"/>
                      <a:r>
                        <a:rPr lang="en-US" sz="2000" dirty="0">
                          <a:effectLst/>
                        </a:rPr>
                        <a:t>They are commands that verify if a certain condition is met.</a:t>
                      </a:r>
                    </a:p>
                    <a:p>
                      <a:pPr algn="l" fontAlgn="t"/>
                      <a:r>
                        <a:rPr lang="en-US" sz="2000" b="1" dirty="0">
                          <a:effectLst/>
                        </a:rPr>
                        <a:t>3 Types of Assertions</a:t>
                      </a:r>
                      <a:endParaRPr lang="en-US" sz="2000" dirty="0">
                        <a:effectLst/>
                      </a:endParaRPr>
                    </a:p>
                    <a:p>
                      <a:pPr algn="l" fontAlgn="t">
                        <a:buFont typeface="Arial" panose="020B0604020202020204" pitchFamily="34" charset="0"/>
                        <a:buChar char="•"/>
                      </a:pPr>
                      <a:r>
                        <a:rPr lang="en-US" sz="2000" b="1" dirty="0">
                          <a:effectLst/>
                        </a:rPr>
                        <a:t>Assert</a:t>
                      </a:r>
                      <a:r>
                        <a:rPr lang="en-US" sz="2000" dirty="0">
                          <a:effectLst/>
                        </a:rPr>
                        <a:t>. When an "assert" command fails, the test is stopped immediately.</a:t>
                      </a:r>
                    </a:p>
                    <a:p>
                      <a:pPr algn="l" fontAlgn="t">
                        <a:buFont typeface="Arial" panose="020B0604020202020204" pitchFamily="34" charset="0"/>
                        <a:buChar char="•"/>
                      </a:pPr>
                      <a:r>
                        <a:rPr lang="en-US" sz="2000" b="1" dirty="0">
                          <a:effectLst/>
                        </a:rPr>
                        <a:t>Verify</a:t>
                      </a:r>
                      <a:r>
                        <a:rPr lang="en-US" sz="2000" dirty="0">
                          <a:effectLst/>
                        </a:rPr>
                        <a:t>. When a "verify" command fails, Selenium IDE logs this failure and continues with the test execution.</a:t>
                      </a:r>
                    </a:p>
                    <a:p>
                      <a:pPr algn="l" fontAlgn="t">
                        <a:buFont typeface="Arial" panose="020B0604020202020204" pitchFamily="34" charset="0"/>
                        <a:buChar char="•"/>
                      </a:pPr>
                      <a:r>
                        <a:rPr lang="en-US" sz="2000" b="1" dirty="0" err="1">
                          <a:effectLst/>
                        </a:rPr>
                        <a:t>WaitFor</a:t>
                      </a:r>
                      <a:r>
                        <a:rPr lang="en-US" sz="2000" dirty="0">
                          <a:effectLst/>
                        </a:rPr>
                        <a:t>. Before proceeding to the next command, "</a:t>
                      </a:r>
                      <a:r>
                        <a:rPr lang="en-US" sz="2000" dirty="0" err="1">
                          <a:effectLst/>
                        </a:rPr>
                        <a:t>waitFor</a:t>
                      </a:r>
                      <a:r>
                        <a:rPr lang="en-US" sz="2000" dirty="0">
                          <a:effectLst/>
                        </a:rPr>
                        <a:t>" commands will first wait for a certain condition to become true.</a:t>
                      </a:r>
                    </a:p>
                    <a:p>
                      <a:pPr marL="742950" lvl="1" indent="-285750" algn="l" fontAlgn="t">
                        <a:buFont typeface="Arial" panose="020B0604020202020204" pitchFamily="34" charset="0"/>
                        <a:buChar char="•"/>
                      </a:pPr>
                      <a:r>
                        <a:rPr lang="en-US" sz="2000" dirty="0">
                          <a:effectLst/>
                        </a:rPr>
                        <a:t>If the condition becomes true within the waiting period, the step passes.</a:t>
                      </a:r>
                    </a:p>
                    <a:p>
                      <a:pPr marL="742950" lvl="1" indent="-285750" algn="l" fontAlgn="t">
                        <a:buFont typeface="Arial" panose="020B0604020202020204" pitchFamily="34" charset="0"/>
                        <a:buChar char="•"/>
                      </a:pPr>
                      <a:r>
                        <a:rPr lang="en-US" sz="2000" dirty="0">
                          <a:effectLst/>
                        </a:rPr>
                        <a:t>If the condition does not become true, the step fails. Failure is logged, and test execution proceeds to the next command.</a:t>
                      </a:r>
                    </a:p>
                    <a:p>
                      <a:pPr marL="742950" lvl="1" indent="-285750" algn="l" fontAlgn="t">
                        <a:buFont typeface="Arial" panose="020B0604020202020204" pitchFamily="34" charset="0"/>
                        <a:buChar char="•"/>
                      </a:pPr>
                      <a:r>
                        <a:rPr lang="en-US" sz="2000" dirty="0">
                          <a:effectLst/>
                        </a:rPr>
                        <a:t>By default, the timeout value is set to 30 seconds. You can change this in the Selenium IDE Options dialog under the General tab.</a:t>
                      </a:r>
                    </a:p>
                  </a:txBody>
                  <a:tcPr marL="32056" marR="32056" marT="32056" marB="32056">
                    <a:lnL w="12700" cap="flat" cmpd="sng" algn="ctr">
                      <a:solidFill>
                        <a:srgbClr val="60A16E"/>
                      </a:solidFill>
                      <a:prstDash val="solid"/>
                      <a:round/>
                      <a:headEnd type="none" w="med" len="med"/>
                      <a:tailEnd type="none" w="med" len="med"/>
                    </a:lnL>
                    <a:lnR w="12700" cap="flat" cmpd="sng" algn="ctr">
                      <a:solidFill>
                        <a:srgbClr val="E09E6E"/>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209F6E"/>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3365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ow to use Selenium IDE with Scripts &amp; Commands (Assertions, 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15" y="1600200"/>
            <a:ext cx="5105400" cy="453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625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ow to use Selenium IDE with Scripts &amp; Commands (Assertions, 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77019"/>
            <a:ext cx="6553200" cy="564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008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72273403"/>
              </p:ext>
            </p:extLst>
          </p:nvPr>
        </p:nvGraphicFramePr>
        <p:xfrm>
          <a:off x="228600" y="1219200"/>
          <a:ext cx="8686800" cy="5078515"/>
        </p:xfrm>
        <a:graphic>
          <a:graphicData uri="http://schemas.openxmlformats.org/drawingml/2006/table">
            <a:tbl>
              <a:tblPr/>
              <a:tblGrid>
                <a:gridCol w="2209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4724400">
                  <a:extLst>
                    <a:ext uri="{9D8B030D-6E8A-4147-A177-3AD203B41FA5}">
                      <a16:colId xmlns:a16="http://schemas.microsoft.com/office/drawing/2014/main" val="20002"/>
                    </a:ext>
                  </a:extLst>
                </a:gridCol>
              </a:tblGrid>
              <a:tr h="352615">
                <a:tc>
                  <a:txBody>
                    <a:bodyPr/>
                    <a:lstStyle/>
                    <a:p>
                      <a:pPr algn="l" fontAlgn="t"/>
                      <a:r>
                        <a:rPr lang="en-IN" sz="1600" b="1">
                          <a:effectLst/>
                        </a:rPr>
                        <a:t>Command</a:t>
                      </a:r>
                    </a:p>
                  </a:txBody>
                  <a:tcPr marL="32056" marR="32056" marT="32056" marB="32056">
                    <a:lnL w="7620" cap="flat" cmpd="sng" algn="ctr">
                      <a:solidFill>
                        <a:srgbClr val="60715C"/>
                      </a:solidFill>
                      <a:prstDash val="solid"/>
                      <a:round/>
                      <a:headEnd type="none" w="med" len="med"/>
                      <a:tailEnd type="none" w="med" len="med"/>
                    </a:lnL>
                    <a:lnR w="7620" cap="flat" cmpd="sng" algn="ctr">
                      <a:solidFill>
                        <a:srgbClr val="E0725C"/>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fontAlgn="t"/>
                      <a:r>
                        <a:rPr lang="en-IN" sz="1600" b="1">
                          <a:effectLst/>
                        </a:rPr>
                        <a:t>Number of Parameters</a:t>
                      </a:r>
                    </a:p>
                  </a:txBody>
                  <a:tcPr marL="32056" marR="32056" marT="32056" marB="32056">
                    <a:lnL w="7620" cap="flat" cmpd="sng" algn="ctr">
                      <a:solidFill>
                        <a:srgbClr val="E0725C"/>
                      </a:solidFill>
                      <a:prstDash val="solid"/>
                      <a:round/>
                      <a:headEnd type="none" w="med" len="med"/>
                      <a:tailEnd type="none" w="med" len="med"/>
                    </a:lnL>
                    <a:lnR w="7620" cap="flat" cmpd="sng" algn="ctr">
                      <a:solidFill>
                        <a:srgbClr val="20785C"/>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fontAlgn="t"/>
                      <a:r>
                        <a:rPr lang="en-IN" sz="1600" b="1">
                          <a:effectLst/>
                        </a:rPr>
                        <a:t>Description</a:t>
                      </a:r>
                    </a:p>
                  </a:txBody>
                  <a:tcPr marL="32056" marR="32056" marT="32056" marB="32056">
                    <a:lnL w="7620" cap="flat" cmpd="sng" algn="ctr">
                      <a:solidFill>
                        <a:srgbClr val="20785C"/>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352615">
                <a:tc>
                  <a:txBody>
                    <a:bodyPr/>
                    <a:lstStyle/>
                    <a:p>
                      <a:pPr algn="l" fontAlgn="t"/>
                      <a:r>
                        <a:rPr lang="en-IN" sz="1600">
                          <a:effectLst/>
                        </a:rPr>
                        <a:t>open</a:t>
                      </a:r>
                    </a:p>
                  </a:txBody>
                  <a:tcPr marL="32056" marR="32056" marT="32056" marB="32056">
                    <a:lnL w="12700" cap="flat" cmpd="sng" algn="ctr">
                      <a:solidFill>
                        <a:srgbClr val="006A58"/>
                      </a:solidFill>
                      <a:prstDash val="solid"/>
                      <a:round/>
                      <a:headEnd type="none" w="med" len="med"/>
                      <a:tailEnd type="none" w="med" len="med"/>
                    </a:lnL>
                    <a:lnR w="12700" cap="flat" cmpd="sng" algn="ctr">
                      <a:solidFill>
                        <a:srgbClr val="A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0 - 2</a:t>
                      </a:r>
                    </a:p>
                  </a:txBody>
                  <a:tcPr marL="32056" marR="32056" marT="32056" marB="32056">
                    <a:lnL w="12700" cap="flat" cmpd="sng" algn="ctr">
                      <a:solidFill>
                        <a:srgbClr val="A06B58"/>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Opens a page using a URL.</a:t>
                      </a:r>
                    </a:p>
                  </a:txBody>
                  <a:tcPr marL="32056" marR="32056" marT="32056" marB="32056">
                    <a:lnL w="12700" cap="flat" cmpd="sng" algn="ctr">
                      <a:solidFill>
                        <a:srgbClr val="006658"/>
                      </a:solidFill>
                      <a:prstDash val="solid"/>
                      <a:round/>
                      <a:headEnd type="none" w="med" len="med"/>
                      <a:tailEnd type="none" w="med" len="med"/>
                    </a:lnL>
                    <a:lnR w="12700" cap="flat" cmpd="sng" algn="ctr">
                      <a:solidFill>
                        <a:srgbClr val="0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2615">
                <a:tc>
                  <a:txBody>
                    <a:bodyPr/>
                    <a:lstStyle/>
                    <a:p>
                      <a:pPr algn="l" fontAlgn="t"/>
                      <a:r>
                        <a:rPr lang="en-IN" sz="1600">
                          <a:effectLst/>
                        </a:rPr>
                        <a:t>click/clickAndWait</a:t>
                      </a:r>
                    </a:p>
                  </a:txBody>
                  <a:tcPr marL="32056" marR="32056" marT="32056" marB="32056">
                    <a:lnL w="12700" cap="flat" cmpd="sng" algn="ctr">
                      <a:solidFill>
                        <a:srgbClr val="206758"/>
                      </a:solidFill>
                      <a:prstDash val="solid"/>
                      <a:round/>
                      <a:headEnd type="none" w="med" len="med"/>
                      <a:tailEnd type="none" w="med" len="med"/>
                    </a:lnL>
                    <a:lnR w="12700" cap="flat" cmpd="sng" algn="ctr">
                      <a:solidFill>
                        <a:srgbClr val="0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006A58"/>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Clicks on a specified element.</a:t>
                      </a:r>
                    </a:p>
                  </a:txBody>
                  <a:tcPr marL="32056" marR="32056" marT="32056" marB="32056">
                    <a:lnL w="12700" cap="flat" cmpd="sng" algn="ctr">
                      <a:solidFill>
                        <a:srgbClr val="006658"/>
                      </a:solidFill>
                      <a:prstDash val="solid"/>
                      <a:round/>
                      <a:headEnd type="none" w="med" len="med"/>
                      <a:tailEnd type="none" w="med" len="med"/>
                    </a:lnL>
                    <a:lnR w="12700" cap="flat" cmpd="sng" algn="ctr">
                      <a:solidFill>
                        <a:srgbClr val="C064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352615">
                <a:tc>
                  <a:txBody>
                    <a:bodyPr/>
                    <a:lstStyle/>
                    <a:p>
                      <a:pPr algn="l" fontAlgn="t"/>
                      <a:r>
                        <a:rPr lang="en-IN" sz="1600">
                          <a:effectLst/>
                        </a:rPr>
                        <a:t>type/typeKeys</a:t>
                      </a:r>
                    </a:p>
                  </a:txBody>
                  <a:tcPr marL="32056" marR="32056" marT="32056" marB="32056">
                    <a:lnL w="12700" cap="flat" cmpd="sng" algn="ctr">
                      <a:solidFill>
                        <a:srgbClr val="206558"/>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2</a:t>
                      </a:r>
                    </a:p>
                  </a:txBody>
                  <a:tcPr marL="32056" marR="32056" marT="32056" marB="32056">
                    <a:lnL w="12700" cap="flat" cmpd="sng" algn="ctr">
                      <a:solidFill>
                        <a:srgbClr val="006658"/>
                      </a:solidFill>
                      <a:prstDash val="solid"/>
                      <a:round/>
                      <a:headEnd type="none" w="med" len="med"/>
                      <a:tailEnd type="none" w="med" len="med"/>
                    </a:lnL>
                    <a:lnR w="12700" cap="flat" cmpd="sng" algn="ctr">
                      <a:solidFill>
                        <a:srgbClr val="0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Types a sequence of characters.</a:t>
                      </a:r>
                    </a:p>
                  </a:txBody>
                  <a:tcPr marL="32056" marR="32056" marT="32056" marB="32056">
                    <a:lnL w="12700" cap="flat" cmpd="sng" algn="ctr">
                      <a:solidFill>
                        <a:srgbClr val="006B58"/>
                      </a:solidFill>
                      <a:prstDash val="solid"/>
                      <a:round/>
                      <a:headEnd type="none" w="med" len="med"/>
                      <a:tailEnd type="none" w="med" len="med"/>
                    </a:lnL>
                    <a:lnR w="12700" cap="flat" cmpd="sng" algn="ctr">
                      <a:solidFill>
                        <a:srgbClr val="A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1118">
                <a:tc>
                  <a:txBody>
                    <a:bodyPr/>
                    <a:lstStyle/>
                    <a:p>
                      <a:pPr algn="l" fontAlgn="t"/>
                      <a:r>
                        <a:rPr lang="en-IN" sz="1600">
                          <a:effectLst/>
                        </a:rPr>
                        <a:t>verifyTitle/assertTitle</a:t>
                      </a:r>
                    </a:p>
                  </a:txBody>
                  <a:tcPr marL="32056" marR="32056" marT="32056" marB="32056">
                    <a:lnL w="12700" cap="flat" cmpd="sng" algn="ctr">
                      <a:solidFill>
                        <a:srgbClr val="A06658"/>
                      </a:solidFill>
                      <a:prstDash val="solid"/>
                      <a:round/>
                      <a:headEnd type="none" w="med" len="med"/>
                      <a:tailEnd type="none" w="med" len="med"/>
                    </a:lnL>
                    <a:lnR w="12700" cap="flat" cmpd="sng" algn="ctr">
                      <a:solidFill>
                        <a:srgbClr val="006C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006C58"/>
                      </a:solidFill>
                      <a:prstDash val="solid"/>
                      <a:round/>
                      <a:headEnd type="none" w="med" len="med"/>
                      <a:tailEnd type="none" w="med" len="med"/>
                    </a:lnL>
                    <a:lnR w="12700" cap="flat" cmpd="sng" algn="ctr">
                      <a:solidFill>
                        <a:srgbClr val="E069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Compares the actual page title with an expected value.</a:t>
                      </a:r>
                    </a:p>
                  </a:txBody>
                  <a:tcPr marL="32056" marR="32056" marT="32056" marB="32056">
                    <a:lnL w="12700" cap="flat" cmpd="sng" algn="ctr">
                      <a:solidFill>
                        <a:srgbClr val="E06958"/>
                      </a:solidFill>
                      <a:prstDash val="solid"/>
                      <a:round/>
                      <a:headEnd type="none" w="med" len="med"/>
                      <a:tailEnd type="none" w="med" len="med"/>
                    </a:lnL>
                    <a:lnR w="12700" cap="flat" cmpd="sng" algn="ctr">
                      <a:solidFill>
                        <a:srgbClr val="0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96866">
                <a:tc>
                  <a:txBody>
                    <a:bodyPr/>
                    <a:lstStyle/>
                    <a:p>
                      <a:pPr algn="l" fontAlgn="t"/>
                      <a:r>
                        <a:rPr lang="en-IN" sz="1600">
                          <a:effectLst/>
                        </a:rPr>
                        <a:t>verifyTextPresent</a:t>
                      </a:r>
                    </a:p>
                  </a:txBody>
                  <a:tcPr marL="32056" marR="32056" marT="32056" marB="32056">
                    <a:lnL w="12700" cap="flat" cmpd="sng" algn="ctr">
                      <a:solidFill>
                        <a:srgbClr val="606558"/>
                      </a:solidFill>
                      <a:prstDash val="solid"/>
                      <a:round/>
                      <a:headEnd type="none" w="med" len="med"/>
                      <a:tailEnd type="none" w="med" len="med"/>
                    </a:lnL>
                    <a:lnR w="12700" cap="flat" cmpd="sng" algn="ctr">
                      <a:solidFill>
                        <a:srgbClr val="E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1</a:t>
                      </a:r>
                    </a:p>
                  </a:txBody>
                  <a:tcPr marL="32056" marR="32056" marT="32056" marB="32056">
                    <a:lnL w="12700" cap="flat" cmpd="sng" algn="ctr">
                      <a:solidFill>
                        <a:srgbClr val="E06A58"/>
                      </a:solidFill>
                      <a:prstDash val="solid"/>
                      <a:round/>
                      <a:headEnd type="none" w="med" len="med"/>
                      <a:tailEnd type="none" w="med" len="med"/>
                    </a:lnL>
                    <a:lnR w="12700" cap="flat" cmpd="sng" algn="ctr">
                      <a:solidFill>
                        <a:srgbClr val="6068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Checks if a certain text is found within the page.</a:t>
                      </a:r>
                    </a:p>
                  </a:txBody>
                  <a:tcPr marL="32056" marR="32056" marT="32056" marB="32056">
                    <a:lnL w="12700" cap="flat" cmpd="sng" algn="ctr">
                      <a:solidFill>
                        <a:srgbClr val="606858"/>
                      </a:solidFill>
                      <a:prstDash val="solid"/>
                      <a:round/>
                      <a:headEnd type="none" w="med" len="med"/>
                      <a:tailEnd type="none" w="med" len="med"/>
                    </a:lnL>
                    <a:lnR w="12700" cap="flat" cmpd="sng" algn="ctr">
                      <a:solidFill>
                        <a:srgbClr val="6065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96866">
                <a:tc>
                  <a:txBody>
                    <a:bodyPr/>
                    <a:lstStyle/>
                    <a:p>
                      <a:pPr algn="l" fontAlgn="t"/>
                      <a:r>
                        <a:rPr lang="en-IN" sz="1600">
                          <a:effectLst/>
                        </a:rPr>
                        <a:t>verifyElementPresent</a:t>
                      </a:r>
                    </a:p>
                  </a:txBody>
                  <a:tcPr marL="32056" marR="32056" marT="32056" marB="32056">
                    <a:lnL w="12700" cap="flat" cmpd="sng" algn="ctr">
                      <a:solidFill>
                        <a:srgbClr val="207158"/>
                      </a:solidFill>
                      <a:prstDash val="solid"/>
                      <a:round/>
                      <a:headEnd type="none" w="med" len="med"/>
                      <a:tailEnd type="none" w="med" len="med"/>
                    </a:lnL>
                    <a:lnR w="12700" cap="flat" cmpd="sng" algn="ctr">
                      <a:solidFill>
                        <a:srgbClr val="A073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A07358"/>
                      </a:solidFill>
                      <a:prstDash val="solid"/>
                      <a:round/>
                      <a:headEnd type="none" w="med" len="med"/>
                      <a:tailEnd type="none" w="med" len="med"/>
                    </a:lnL>
                    <a:lnR w="12700" cap="flat" cmpd="sng" algn="ctr">
                      <a:solidFill>
                        <a:srgbClr val="8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Checks the presence of a certain element.</a:t>
                      </a:r>
                    </a:p>
                  </a:txBody>
                  <a:tcPr marL="32056" marR="32056" marT="32056" marB="32056">
                    <a:lnL w="12700" cap="flat" cmpd="sng" algn="ctr">
                      <a:solidFill>
                        <a:srgbClr val="807058"/>
                      </a:solidFill>
                      <a:prstDash val="solid"/>
                      <a:round/>
                      <a:headEnd type="none" w="med" len="med"/>
                      <a:tailEnd type="none" w="med" len="med"/>
                    </a:lnL>
                    <a:lnR w="12700" cap="flat" cmpd="sng" algn="ctr">
                      <a:solidFill>
                        <a:srgbClr val="6065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641118">
                <a:tc>
                  <a:txBody>
                    <a:bodyPr/>
                    <a:lstStyle/>
                    <a:p>
                      <a:pPr algn="l" fontAlgn="t"/>
                      <a:r>
                        <a:rPr lang="en-IN" sz="1600">
                          <a:effectLst/>
                        </a:rPr>
                        <a:t>verifyTable</a:t>
                      </a:r>
                    </a:p>
                  </a:txBody>
                  <a:tcPr marL="32056" marR="32056" marT="32056" marB="32056">
                    <a:lnL w="12700" cap="flat" cmpd="sng" algn="ctr">
                      <a:solidFill>
                        <a:srgbClr val="E07158"/>
                      </a:solidFill>
                      <a:prstDash val="solid"/>
                      <a:round/>
                      <a:headEnd type="none" w="med" len="med"/>
                      <a:tailEnd type="none" w="med" len="med"/>
                    </a:lnL>
                    <a:lnR w="12700" cap="flat" cmpd="sng" algn="ctr">
                      <a:solidFill>
                        <a:srgbClr val="A071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2</a:t>
                      </a:r>
                    </a:p>
                  </a:txBody>
                  <a:tcPr marL="32056" marR="32056" marT="32056" marB="32056">
                    <a:lnL w="12700" cap="flat" cmpd="sng" algn="ctr">
                      <a:solidFill>
                        <a:srgbClr val="A07158"/>
                      </a:solidFill>
                      <a:prstDash val="solid"/>
                      <a:round/>
                      <a:headEnd type="none" w="med" len="med"/>
                      <a:tailEnd type="none" w="med" len="med"/>
                    </a:lnL>
                    <a:lnR w="12700" cap="flat" cmpd="sng" algn="ctr">
                      <a:solidFill>
                        <a:srgbClr val="A071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Compares the contents of a table with expected values.</a:t>
                      </a:r>
                    </a:p>
                  </a:txBody>
                  <a:tcPr marL="32056" marR="32056" marT="32056" marB="32056">
                    <a:lnL w="12700" cap="flat" cmpd="sng" algn="ctr">
                      <a:solidFill>
                        <a:srgbClr val="A07158"/>
                      </a:solidFill>
                      <a:prstDash val="solid"/>
                      <a:round/>
                      <a:headEnd type="none" w="med" len="med"/>
                      <a:tailEnd type="none" w="med" len="med"/>
                    </a:lnL>
                    <a:lnR w="12700" cap="flat" cmpd="sng" algn="ctr">
                      <a:solidFill>
                        <a:srgbClr val="4067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96866">
                <a:tc>
                  <a:txBody>
                    <a:bodyPr/>
                    <a:lstStyle/>
                    <a:p>
                      <a:pPr algn="l" fontAlgn="t"/>
                      <a:r>
                        <a:rPr lang="en-IN" sz="1600">
                          <a:effectLst/>
                        </a:rPr>
                        <a:t>waitForPageToLoad</a:t>
                      </a:r>
                    </a:p>
                  </a:txBody>
                  <a:tcPr marL="32056" marR="32056" marT="32056" marB="32056">
                    <a:lnL w="12700" cap="flat" cmpd="sng" algn="ctr">
                      <a:solidFill>
                        <a:srgbClr val="007158"/>
                      </a:solidFill>
                      <a:prstDash val="solid"/>
                      <a:round/>
                      <a:headEnd type="none" w="med" len="med"/>
                      <a:tailEnd type="none" w="med" len="med"/>
                    </a:lnL>
                    <a:lnR w="12700" cap="flat" cmpd="sng" algn="ctr">
                      <a:solidFill>
                        <a:srgbClr val="0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007058"/>
                      </a:solidFill>
                      <a:prstDash val="solid"/>
                      <a:round/>
                      <a:headEnd type="none" w="med" len="med"/>
                      <a:tailEnd type="none" w="med" len="med"/>
                    </a:lnL>
                    <a:lnR w="12700" cap="flat" cmpd="sng" algn="ctr">
                      <a:solidFill>
                        <a:srgbClr val="8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Pauses execution until the page is loaded completely.</a:t>
                      </a:r>
                    </a:p>
                  </a:txBody>
                  <a:tcPr marL="32056" marR="32056" marT="32056" marB="32056">
                    <a:lnL w="12700" cap="flat" cmpd="sng" algn="ctr">
                      <a:solidFill>
                        <a:srgbClr val="807058"/>
                      </a:solidFill>
                      <a:prstDash val="solid"/>
                      <a:round/>
                      <a:headEnd type="none" w="med" len="med"/>
                      <a:tailEnd type="none" w="med" len="med"/>
                    </a:lnL>
                    <a:lnR w="12700" cap="flat" cmpd="sng" algn="ctr">
                      <a:solidFill>
                        <a:srgbClr val="A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641118">
                <a:tc>
                  <a:txBody>
                    <a:bodyPr/>
                    <a:lstStyle/>
                    <a:p>
                      <a:pPr algn="l" fontAlgn="t"/>
                      <a:r>
                        <a:rPr lang="en-IN" sz="1600">
                          <a:effectLst/>
                        </a:rPr>
                        <a:t>waitForElementPresent</a:t>
                      </a:r>
                    </a:p>
                  </a:txBody>
                  <a:tcPr marL="32056" marR="32056" marT="32056" marB="32056">
                    <a:lnL w="12700" cap="flat" cmpd="sng" algn="ctr">
                      <a:solidFill>
                        <a:srgbClr val="C06F58"/>
                      </a:solidFill>
                      <a:prstDash val="solid"/>
                      <a:round/>
                      <a:headEnd type="none" w="med" len="med"/>
                      <a:tailEnd type="none" w="med" len="med"/>
                    </a:lnL>
                    <a:lnR w="12700" cap="flat" cmpd="sng" algn="ctr">
                      <a:solidFill>
                        <a:srgbClr val="A07258"/>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006C58"/>
                      </a:solidFill>
                      <a:prstDash val="solid"/>
                      <a:round/>
                      <a:headEnd type="none" w="med" len="med"/>
                      <a:tailEnd type="none" w="med" len="med"/>
                    </a:lnB>
                    <a:solidFill>
                      <a:srgbClr val="FFFFFF"/>
                    </a:solidFill>
                  </a:tcPr>
                </a:tc>
                <a:tc>
                  <a:txBody>
                    <a:bodyPr/>
                    <a:lstStyle/>
                    <a:p>
                      <a:pPr algn="l" fontAlgn="t"/>
                      <a:r>
                        <a:rPr lang="en-IN" sz="1600">
                          <a:effectLst/>
                        </a:rPr>
                        <a:t>1</a:t>
                      </a:r>
                    </a:p>
                  </a:txBody>
                  <a:tcPr marL="32056" marR="32056" marT="32056" marB="32056">
                    <a:lnL w="12700" cap="flat" cmpd="sng" algn="ctr">
                      <a:solidFill>
                        <a:srgbClr val="A07258"/>
                      </a:solidFill>
                      <a:prstDash val="solid"/>
                      <a:round/>
                      <a:headEnd type="none" w="med" len="med"/>
                      <a:tailEnd type="none" w="med" len="med"/>
                    </a:lnL>
                    <a:lnR w="12700" cap="flat" cmpd="sng" algn="ctr">
                      <a:solidFill>
                        <a:srgbClr val="4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006C58"/>
                      </a:solidFill>
                      <a:prstDash val="solid"/>
                      <a:round/>
                      <a:headEnd type="none" w="med" len="med"/>
                      <a:tailEnd type="none" w="med" len="med"/>
                    </a:lnB>
                    <a:solidFill>
                      <a:srgbClr val="FFFFFF"/>
                    </a:solidFill>
                  </a:tcPr>
                </a:tc>
                <a:tc>
                  <a:txBody>
                    <a:bodyPr/>
                    <a:lstStyle/>
                    <a:p>
                      <a:pPr algn="l" fontAlgn="t"/>
                      <a:r>
                        <a:rPr lang="en-US" sz="1600" dirty="0">
                          <a:effectLst/>
                        </a:rPr>
                        <a:t>Pauses execution until the specified element becomes present.</a:t>
                      </a:r>
                    </a:p>
                  </a:txBody>
                  <a:tcPr marL="32056" marR="32056" marT="32056" marB="32056">
                    <a:lnL w="12700" cap="flat" cmpd="sng" algn="ctr">
                      <a:solidFill>
                        <a:srgbClr val="407058"/>
                      </a:solidFill>
                      <a:prstDash val="solid"/>
                      <a:round/>
                      <a:headEnd type="none" w="med" len="med"/>
                      <a:tailEnd type="none" w="med" len="med"/>
                    </a:lnL>
                    <a:lnR w="12700" cap="flat" cmpd="sng" algn="ctr">
                      <a:solidFill>
                        <a:srgbClr val="C06958"/>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606758"/>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79526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29937A-7D89-43B3-BE66-27680683DCF7}"/>
              </a:ext>
            </a:extLst>
          </p:cNvPr>
          <p:cNvPicPr>
            <a:picLocks noChangeAspect="1"/>
          </p:cNvPicPr>
          <p:nvPr/>
        </p:nvPicPr>
        <p:blipFill>
          <a:blip r:embed="rId2"/>
          <a:stretch>
            <a:fillRect/>
          </a:stretch>
        </p:blipFill>
        <p:spPr>
          <a:xfrm>
            <a:off x="401768" y="1752600"/>
            <a:ext cx="8205260" cy="4484382"/>
          </a:xfrm>
          <a:prstGeom prst="rect">
            <a:avLst/>
          </a:prstGeom>
        </p:spPr>
      </p:pic>
      <p:sp>
        <p:nvSpPr>
          <p:cNvPr id="4" name="Title 3">
            <a:extLst>
              <a:ext uri="{FF2B5EF4-FFF2-40B4-BE49-F238E27FC236}">
                <a16:creationId xmlns:a16="http://schemas.microsoft.com/office/drawing/2014/main" id="{2E7391EE-B17D-4919-AD36-962DEA485309}"/>
              </a:ext>
            </a:extLst>
          </p:cNvPr>
          <p:cNvSpPr>
            <a:spLocks noGrp="1"/>
          </p:cNvSpPr>
          <p:nvPr>
            <p:ph type="title"/>
          </p:nvPr>
        </p:nvSpPr>
        <p:spPr/>
        <p:txBody>
          <a:bodyPr/>
          <a:lstStyle/>
          <a:p>
            <a:r>
              <a:rPr lang="en-US" dirty="0"/>
              <a:t>What are the steps for an effective Test Automation Approach?</a:t>
            </a:r>
            <a:endParaRPr lang="en-IN" dirty="0"/>
          </a:p>
        </p:txBody>
      </p:sp>
    </p:spTree>
    <p:extLst>
      <p:ext uri="{BB962C8B-B14F-4D97-AF65-F5344CB8AC3E}">
        <p14:creationId xmlns:p14="http://schemas.microsoft.com/office/powerpoint/2010/main" val="3334305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Locators</a:t>
            </a:r>
          </a:p>
        </p:txBody>
      </p:sp>
      <p:sp>
        <p:nvSpPr>
          <p:cNvPr id="3" name="Content Placeholder 2"/>
          <p:cNvSpPr>
            <a:spLocks noGrp="1"/>
          </p:cNvSpPr>
          <p:nvPr>
            <p:ph sz="quarter" idx="12"/>
          </p:nvPr>
        </p:nvSpPr>
        <p:spPr/>
        <p:txBody>
          <a:bodyPr/>
          <a:lstStyle/>
          <a:p>
            <a:r>
              <a:rPr lang="en-US" i="1" dirty="0"/>
              <a:t>Locators allow us to find elements on a page that can be used in our tests.</a:t>
            </a:r>
          </a:p>
          <a:p>
            <a:r>
              <a:rPr lang="en-US" dirty="0"/>
              <a:t>Locate elements by ID</a:t>
            </a:r>
          </a:p>
          <a:p>
            <a:r>
              <a:rPr lang="en-US" dirty="0"/>
              <a:t> Locate elements by Name</a:t>
            </a:r>
          </a:p>
          <a:p>
            <a:r>
              <a:rPr lang="en-US" dirty="0"/>
              <a:t> Locate elements by Link</a:t>
            </a:r>
          </a:p>
          <a:p>
            <a:r>
              <a:rPr lang="en-US" dirty="0"/>
              <a:t> Locate elements by XPath</a:t>
            </a:r>
          </a:p>
          <a:p>
            <a:r>
              <a:rPr lang="en-US" dirty="0"/>
              <a:t> Locate elements by CSS</a:t>
            </a:r>
          </a:p>
          <a:p>
            <a:r>
              <a:rPr lang="en-US" dirty="0"/>
              <a:t> Locate elements by DOM</a:t>
            </a:r>
            <a:endParaRPr lang="en-IN" dirty="0"/>
          </a:p>
        </p:txBody>
      </p:sp>
    </p:spTree>
    <p:extLst>
      <p:ext uri="{BB962C8B-B14F-4D97-AF65-F5344CB8AC3E}">
        <p14:creationId xmlns:p14="http://schemas.microsoft.com/office/powerpoint/2010/main" val="378322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On web applications today, elements should have an ID attribute for all their controls on the page.</a:t>
            </a:r>
          </a:p>
          <a:p>
            <a:r>
              <a:rPr lang="en-US" dirty="0"/>
              <a:t> A control would be an element that we can interact with and is not static text.</a:t>
            </a:r>
          </a:p>
          <a:p>
            <a:r>
              <a:rPr lang="en-US" dirty="0"/>
              <a:t>This allows Selenium to find the unique item, since IDs should be unique, and then complete the action that it needs to do against that element.</a:t>
            </a:r>
            <a:endParaRPr lang="en-IN" dirty="0"/>
          </a:p>
        </p:txBody>
      </p:sp>
      <p:sp>
        <p:nvSpPr>
          <p:cNvPr id="3" name="Title 2"/>
          <p:cNvSpPr>
            <a:spLocks noGrp="1"/>
          </p:cNvSpPr>
          <p:nvPr>
            <p:ph type="title"/>
          </p:nvPr>
        </p:nvSpPr>
        <p:spPr/>
        <p:txBody>
          <a:bodyPr/>
          <a:lstStyle/>
          <a:p>
            <a:r>
              <a:rPr lang="en-IN" b="0" dirty="0"/>
              <a:t>Locating elements by ID</a:t>
            </a:r>
            <a:endParaRPr lang="en-IN" dirty="0"/>
          </a:p>
        </p:txBody>
      </p:sp>
    </p:spTree>
    <p:extLst>
      <p:ext uri="{BB962C8B-B14F-4D97-AF65-F5344CB8AC3E}">
        <p14:creationId xmlns:p14="http://schemas.microsoft.com/office/powerpoint/2010/main" val="1649427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Locating elements by ID</a:t>
            </a:r>
            <a:endParaRPr lang="en-IN" dirty="0"/>
          </a:p>
        </p:txBody>
      </p:sp>
      <p:pic>
        <p:nvPicPr>
          <p:cNvPr id="5" name="Picture 4"/>
          <p:cNvPicPr>
            <a:picLocks noChangeAspect="1"/>
          </p:cNvPicPr>
          <p:nvPr/>
        </p:nvPicPr>
        <p:blipFill rotWithShape="1">
          <a:blip r:embed="rId2"/>
          <a:srcRect t="16296" b="5185"/>
          <a:stretch/>
        </p:blipFill>
        <p:spPr>
          <a:xfrm>
            <a:off x="-17253" y="1752600"/>
            <a:ext cx="9144000" cy="4038600"/>
          </a:xfrm>
          <a:prstGeom prst="rect">
            <a:avLst/>
          </a:prstGeom>
        </p:spPr>
      </p:pic>
    </p:spTree>
    <p:extLst>
      <p:ext uri="{BB962C8B-B14F-4D97-AF65-F5344CB8AC3E}">
        <p14:creationId xmlns:p14="http://schemas.microsoft.com/office/powerpoint/2010/main" val="3396130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Locating elements by ID</a:t>
            </a:r>
            <a:endParaRPr lang="en-IN" dirty="0"/>
          </a:p>
        </p:txBody>
      </p:sp>
      <p:pic>
        <p:nvPicPr>
          <p:cNvPr id="2" name="Picture 1"/>
          <p:cNvPicPr>
            <a:picLocks noChangeAspect="1"/>
          </p:cNvPicPr>
          <p:nvPr/>
        </p:nvPicPr>
        <p:blipFill>
          <a:blip r:embed="rId2"/>
          <a:stretch>
            <a:fillRect/>
          </a:stretch>
        </p:blipFill>
        <p:spPr>
          <a:xfrm>
            <a:off x="2362200" y="1981200"/>
            <a:ext cx="3352800" cy="4151408"/>
          </a:xfrm>
          <a:prstGeom prst="rect">
            <a:avLst/>
          </a:prstGeom>
        </p:spPr>
      </p:pic>
    </p:spTree>
    <p:extLst>
      <p:ext uri="{BB962C8B-B14F-4D97-AF65-F5344CB8AC3E}">
        <p14:creationId xmlns:p14="http://schemas.microsoft.com/office/powerpoint/2010/main" val="3512208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finding elements by name</a:t>
            </a:r>
            <a:endParaRPr lang="en-IN" dirty="0"/>
          </a:p>
        </p:txBody>
      </p:sp>
      <p:pic>
        <p:nvPicPr>
          <p:cNvPr id="4" name="Picture 3"/>
          <p:cNvPicPr>
            <a:picLocks noChangeAspect="1"/>
          </p:cNvPicPr>
          <p:nvPr/>
        </p:nvPicPr>
        <p:blipFill>
          <a:blip r:embed="rId2"/>
          <a:stretch>
            <a:fillRect/>
          </a:stretch>
        </p:blipFill>
        <p:spPr>
          <a:xfrm>
            <a:off x="1143000" y="1600200"/>
            <a:ext cx="5831008" cy="4892461"/>
          </a:xfrm>
          <a:prstGeom prst="rect">
            <a:avLst/>
          </a:prstGeom>
        </p:spPr>
      </p:pic>
    </p:spTree>
    <p:extLst>
      <p:ext uri="{BB962C8B-B14F-4D97-AF65-F5344CB8AC3E}">
        <p14:creationId xmlns:p14="http://schemas.microsoft.com/office/powerpoint/2010/main" val="2618671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657475"/>
          </a:xfrm>
        </p:spPr>
        <p:txBody>
          <a:bodyPr/>
          <a:lstStyle/>
          <a:p>
            <a:r>
              <a:rPr lang="en-US" dirty="0"/>
              <a:t>There are times when there may be elements on the page that have the same name but a different attribute.</a:t>
            </a:r>
          </a:p>
          <a:p>
            <a:r>
              <a:rPr lang="en-US" dirty="0"/>
              <a:t>When this happens we can apply filters to the locator so that Selenium IDE can find the element that we are after.</a:t>
            </a:r>
          </a:p>
          <a:p>
            <a:endParaRPr lang="en-IN" dirty="0"/>
          </a:p>
        </p:txBody>
      </p:sp>
      <p:sp>
        <p:nvSpPr>
          <p:cNvPr id="3" name="Title 2"/>
          <p:cNvSpPr>
            <a:spLocks noGrp="1"/>
          </p:cNvSpPr>
          <p:nvPr>
            <p:ph type="title"/>
          </p:nvPr>
        </p:nvSpPr>
        <p:spPr/>
        <p:txBody>
          <a:bodyPr/>
          <a:lstStyle/>
          <a:p>
            <a:r>
              <a:rPr lang="en-US" b="0" dirty="0"/>
              <a:t>Adding filters to the name</a:t>
            </a:r>
            <a:endParaRPr lang="en-IN" dirty="0"/>
          </a:p>
        </p:txBody>
      </p:sp>
      <p:pic>
        <p:nvPicPr>
          <p:cNvPr id="4" name="Picture 3"/>
          <p:cNvPicPr>
            <a:picLocks noChangeAspect="1"/>
          </p:cNvPicPr>
          <p:nvPr/>
        </p:nvPicPr>
        <p:blipFill>
          <a:blip r:embed="rId2"/>
          <a:stretch>
            <a:fillRect/>
          </a:stretch>
        </p:blipFill>
        <p:spPr>
          <a:xfrm>
            <a:off x="1600200" y="4267200"/>
            <a:ext cx="5802333" cy="1828800"/>
          </a:xfrm>
          <a:prstGeom prst="rect">
            <a:avLst/>
          </a:prstGeom>
        </p:spPr>
      </p:pic>
    </p:spTree>
    <p:extLst>
      <p:ext uri="{BB962C8B-B14F-4D97-AF65-F5344CB8AC3E}">
        <p14:creationId xmlns:p14="http://schemas.microsoft.com/office/powerpoint/2010/main" val="367945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962275"/>
          </a:xfrm>
        </p:spPr>
        <p:txBody>
          <a:bodyPr/>
          <a:lstStyle/>
          <a:p>
            <a:r>
              <a:rPr lang="en-US" dirty="0"/>
              <a:t>Probably the most common element on a page is a link.</a:t>
            </a:r>
          </a:p>
          <a:p>
            <a:r>
              <a:rPr lang="en-US" dirty="0"/>
              <a:t>Links allow pages to be joined together so end users can navigate your site with confidence.</a:t>
            </a:r>
          </a:p>
          <a:p>
            <a:r>
              <a:rPr lang="en-US" dirty="0"/>
              <a:t>You can see a screenshot of the element being found in Selenium IDE.</a:t>
            </a:r>
            <a:endParaRPr lang="en-IN" dirty="0"/>
          </a:p>
        </p:txBody>
      </p:sp>
      <p:sp>
        <p:nvSpPr>
          <p:cNvPr id="3" name="Title 2"/>
          <p:cNvSpPr>
            <a:spLocks noGrp="1"/>
          </p:cNvSpPr>
          <p:nvPr>
            <p:ph type="title"/>
          </p:nvPr>
        </p:nvSpPr>
        <p:spPr/>
        <p:txBody>
          <a:bodyPr/>
          <a:lstStyle/>
          <a:p>
            <a:r>
              <a:rPr lang="en-US" b="0" dirty="0"/>
              <a:t>finding elements by link text</a:t>
            </a:r>
            <a:endParaRPr lang="en-IN" dirty="0"/>
          </a:p>
        </p:txBody>
      </p:sp>
      <p:pic>
        <p:nvPicPr>
          <p:cNvPr id="4" name="Picture 3"/>
          <p:cNvPicPr>
            <a:picLocks noChangeAspect="1"/>
          </p:cNvPicPr>
          <p:nvPr/>
        </p:nvPicPr>
        <p:blipFill>
          <a:blip r:embed="rId2"/>
          <a:stretch>
            <a:fillRect/>
          </a:stretch>
        </p:blipFill>
        <p:spPr>
          <a:xfrm>
            <a:off x="1981200" y="4648200"/>
            <a:ext cx="4231200" cy="1118734"/>
          </a:xfrm>
          <a:prstGeom prst="rect">
            <a:avLst/>
          </a:prstGeom>
        </p:spPr>
      </p:pic>
    </p:spTree>
    <p:extLst>
      <p:ext uri="{BB962C8B-B14F-4D97-AF65-F5344CB8AC3E}">
        <p14:creationId xmlns:p14="http://schemas.microsoft.com/office/powerpoint/2010/main" val="2807762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lstStyle/>
          <a:p>
            <a:r>
              <a:rPr lang="en-US" dirty="0"/>
              <a:t>There are times where the DOM will be updated via AJAX and this means that our locator needed for the test will need some form of JavaScript to see if it is there.</a:t>
            </a:r>
          </a:p>
          <a:p>
            <a:r>
              <a:rPr lang="en-US" dirty="0"/>
              <a:t>In JavaScript, calling the DOM to find the first link on the page would look like </a:t>
            </a:r>
            <a:r>
              <a:rPr lang="en-US" dirty="0" err="1"/>
              <a:t>document.links</a:t>
            </a:r>
            <a:r>
              <a:rPr lang="en-US" dirty="0"/>
              <a:t>[0];. document represents the HTML document and links is an array on that object.</a:t>
            </a:r>
            <a:endParaRPr lang="en-IN" dirty="0"/>
          </a:p>
        </p:txBody>
      </p:sp>
      <p:sp>
        <p:nvSpPr>
          <p:cNvPr id="3" name="Title 2"/>
          <p:cNvSpPr>
            <a:spLocks noGrp="1"/>
          </p:cNvSpPr>
          <p:nvPr>
            <p:ph type="title"/>
          </p:nvPr>
        </p:nvSpPr>
        <p:spPr/>
        <p:txBody>
          <a:bodyPr/>
          <a:lstStyle/>
          <a:p>
            <a:r>
              <a:rPr lang="en-US" b="0" dirty="0"/>
              <a:t>finding elements by accessing the DOM via</a:t>
            </a:r>
            <a:br>
              <a:rPr lang="en-US" b="0" dirty="0"/>
            </a:br>
            <a:r>
              <a:rPr lang="en-IN" b="0" dirty="0"/>
              <a:t>JavaScript</a:t>
            </a:r>
            <a:endParaRPr lang="en-IN" dirty="0"/>
          </a:p>
        </p:txBody>
      </p:sp>
      <p:pic>
        <p:nvPicPr>
          <p:cNvPr id="4" name="Picture 3"/>
          <p:cNvPicPr>
            <a:picLocks noChangeAspect="1"/>
          </p:cNvPicPr>
          <p:nvPr/>
        </p:nvPicPr>
        <p:blipFill>
          <a:blip r:embed="rId2"/>
          <a:stretch>
            <a:fillRect/>
          </a:stretch>
        </p:blipFill>
        <p:spPr>
          <a:xfrm>
            <a:off x="1371600" y="4876800"/>
            <a:ext cx="5557887" cy="1660604"/>
          </a:xfrm>
          <a:prstGeom prst="rect">
            <a:avLst/>
          </a:prstGeom>
        </p:spPr>
      </p:pic>
    </p:spTree>
    <p:extLst>
      <p:ext uri="{BB962C8B-B14F-4D97-AF65-F5344CB8AC3E}">
        <p14:creationId xmlns:p14="http://schemas.microsoft.com/office/powerpoint/2010/main" val="1080423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352675"/>
          </a:xfrm>
        </p:spPr>
        <p:txBody>
          <a:bodyPr>
            <a:normAutofit/>
          </a:bodyPr>
          <a:lstStyle/>
          <a:p>
            <a:r>
              <a:rPr lang="en-US" dirty="0"/>
              <a:t>XPath allows us to query the DOM as though it were an XML document.</a:t>
            </a:r>
          </a:p>
          <a:p>
            <a:r>
              <a:rPr lang="en-US" dirty="0"/>
              <a:t>With XPath we can do some rather complex queries to find elements on the page that may not have been accessible otherwise.</a:t>
            </a:r>
          </a:p>
          <a:p>
            <a:endParaRPr lang="en-IN" dirty="0"/>
          </a:p>
        </p:txBody>
      </p:sp>
      <p:sp>
        <p:nvSpPr>
          <p:cNvPr id="3" name="Title 2"/>
          <p:cNvSpPr>
            <a:spLocks noGrp="1"/>
          </p:cNvSpPr>
          <p:nvPr>
            <p:ph type="title"/>
          </p:nvPr>
        </p:nvSpPr>
        <p:spPr/>
        <p:txBody>
          <a:bodyPr/>
          <a:lstStyle/>
          <a:p>
            <a:r>
              <a:rPr lang="en-IN" b="0" dirty="0"/>
              <a:t>finding elements by XPath</a:t>
            </a:r>
            <a:endParaRPr lang="en-IN" dirty="0"/>
          </a:p>
        </p:txBody>
      </p:sp>
      <p:pic>
        <p:nvPicPr>
          <p:cNvPr id="4" name="Picture 3"/>
          <p:cNvPicPr>
            <a:picLocks noChangeAspect="1"/>
          </p:cNvPicPr>
          <p:nvPr/>
        </p:nvPicPr>
        <p:blipFill>
          <a:blip r:embed="rId2"/>
          <a:stretch>
            <a:fillRect/>
          </a:stretch>
        </p:blipFill>
        <p:spPr>
          <a:xfrm>
            <a:off x="1066800" y="3756803"/>
            <a:ext cx="7278474" cy="3008316"/>
          </a:xfrm>
          <a:prstGeom prst="rect">
            <a:avLst/>
          </a:prstGeom>
        </p:spPr>
      </p:pic>
    </p:spTree>
    <p:extLst>
      <p:ext uri="{BB962C8B-B14F-4D97-AF65-F5344CB8AC3E}">
        <p14:creationId xmlns:p14="http://schemas.microsoft.com/office/powerpoint/2010/main" val="3285305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finding elements by XPath</a:t>
            </a:r>
            <a:endParaRPr lang="en-IN" dirty="0"/>
          </a:p>
        </p:txBody>
      </p:sp>
      <p:pic>
        <p:nvPicPr>
          <p:cNvPr id="6" name="Picture 5"/>
          <p:cNvPicPr>
            <a:picLocks noChangeAspect="1"/>
          </p:cNvPicPr>
          <p:nvPr/>
        </p:nvPicPr>
        <p:blipFill rotWithShape="1">
          <a:blip r:embed="rId2"/>
          <a:srcRect l="-833" t="22222" r="833" b="8149"/>
          <a:stretch/>
        </p:blipFill>
        <p:spPr>
          <a:xfrm>
            <a:off x="-76200" y="1981200"/>
            <a:ext cx="9220200" cy="3581400"/>
          </a:xfrm>
          <a:prstGeom prst="rect">
            <a:avLst/>
          </a:prstGeom>
        </p:spPr>
      </p:pic>
      <p:cxnSp>
        <p:nvCxnSpPr>
          <p:cNvPr id="8" name="Straight Arrow Connector 7"/>
          <p:cNvCxnSpPr/>
          <p:nvPr/>
        </p:nvCxnSpPr>
        <p:spPr>
          <a:xfrm flipH="1">
            <a:off x="3810000" y="1447800"/>
            <a:ext cx="1295400" cy="304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27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E636FE-6326-4565-AFED-9ED0545AD765}"/>
              </a:ext>
            </a:extLst>
          </p:cNvPr>
          <p:cNvSpPr>
            <a:spLocks noGrp="1"/>
          </p:cNvSpPr>
          <p:nvPr>
            <p:ph sz="quarter" idx="12"/>
          </p:nvPr>
        </p:nvSpPr>
        <p:spPr/>
        <p:txBody>
          <a:bodyPr/>
          <a:lstStyle/>
          <a:p>
            <a:r>
              <a:rPr lang="en-US" dirty="0"/>
              <a:t>Framework supports automation testing as a technical implementation guideline. </a:t>
            </a:r>
          </a:p>
          <a:p>
            <a:r>
              <a:rPr lang="en-US" dirty="0"/>
              <a:t>For example, consider a scenario where a testing team includes members who are based on different automation testing code. </a:t>
            </a:r>
          </a:p>
          <a:p>
            <a:r>
              <a:rPr lang="en-US" dirty="0"/>
              <a:t>And, they are not able to grasp the common pieces of code and scripts updated by a team member in a project.</a:t>
            </a:r>
          </a:p>
          <a:p>
            <a:endParaRPr lang="en-IN" dirty="0"/>
          </a:p>
        </p:txBody>
      </p:sp>
      <p:sp>
        <p:nvSpPr>
          <p:cNvPr id="3" name="Title 2">
            <a:extLst>
              <a:ext uri="{FF2B5EF4-FFF2-40B4-BE49-F238E27FC236}">
                <a16:creationId xmlns:a16="http://schemas.microsoft.com/office/drawing/2014/main" id="{6523A7A0-8FF3-499E-BE4A-B00489A89B09}"/>
              </a:ext>
            </a:extLst>
          </p:cNvPr>
          <p:cNvSpPr>
            <a:spLocks noGrp="1"/>
          </p:cNvSpPr>
          <p:nvPr>
            <p:ph type="title"/>
          </p:nvPr>
        </p:nvSpPr>
        <p:spPr/>
        <p:txBody>
          <a:bodyPr/>
          <a:lstStyle/>
          <a:p>
            <a:r>
              <a:rPr lang="en-US" dirty="0"/>
              <a:t>Importance of Automation Framework in Software Testing</a:t>
            </a:r>
            <a:endParaRPr lang="en-IN" dirty="0"/>
          </a:p>
        </p:txBody>
      </p:sp>
    </p:spTree>
    <p:extLst>
      <p:ext uri="{BB962C8B-B14F-4D97-AF65-F5344CB8AC3E}">
        <p14:creationId xmlns:p14="http://schemas.microsoft.com/office/powerpoint/2010/main" val="192482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Finding elements by the text they contain can be quite useful when working with web pages that have been created dynamically.</a:t>
            </a:r>
          </a:p>
          <a:p>
            <a:r>
              <a:rPr lang="en-US" dirty="0"/>
              <a:t>The elements could be from using a web based WYSIWYG editor or you might just like to find a paragraph on the page with specific text to then do further queries on.</a:t>
            </a:r>
          </a:p>
          <a:p>
            <a:r>
              <a:rPr lang="en-US" dirty="0"/>
              <a:t>To do this your query will need to have the text() method call in the query. </a:t>
            </a:r>
          </a:p>
          <a:p>
            <a:r>
              <a:rPr lang="en-US" dirty="0"/>
              <a:t>It will match the entire contents of the node if it has the format //element[text()='inner text'].</a:t>
            </a:r>
            <a:endParaRPr lang="en-IN" dirty="0"/>
          </a:p>
        </p:txBody>
      </p:sp>
      <p:sp>
        <p:nvSpPr>
          <p:cNvPr id="3" name="Title 2"/>
          <p:cNvSpPr>
            <a:spLocks noGrp="1"/>
          </p:cNvSpPr>
          <p:nvPr>
            <p:ph type="title"/>
          </p:nvPr>
        </p:nvSpPr>
        <p:spPr/>
        <p:txBody>
          <a:bodyPr/>
          <a:lstStyle/>
          <a:p>
            <a:r>
              <a:rPr lang="en-US" b="0" dirty="0"/>
              <a:t>Finding an element by the text it contains</a:t>
            </a:r>
            <a:endParaRPr lang="en-IN" dirty="0"/>
          </a:p>
        </p:txBody>
      </p:sp>
    </p:spTree>
    <p:extLst>
      <p:ext uri="{BB962C8B-B14F-4D97-AF65-F5344CB8AC3E}">
        <p14:creationId xmlns:p14="http://schemas.microsoft.com/office/powerpoint/2010/main" val="1233166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Finding an element by the text it contains</a:t>
            </a:r>
            <a:endParaRPr lang="en-IN" dirty="0"/>
          </a:p>
        </p:txBody>
      </p:sp>
      <p:pic>
        <p:nvPicPr>
          <p:cNvPr id="5" name="Picture 4"/>
          <p:cNvPicPr>
            <a:picLocks noChangeAspect="1"/>
          </p:cNvPicPr>
          <p:nvPr/>
        </p:nvPicPr>
        <p:blipFill>
          <a:blip r:embed="rId2"/>
          <a:stretch>
            <a:fillRect/>
          </a:stretch>
        </p:blipFill>
        <p:spPr>
          <a:xfrm>
            <a:off x="1219200" y="2177700"/>
            <a:ext cx="6446004" cy="1860900"/>
          </a:xfrm>
          <a:prstGeom prst="rect">
            <a:avLst/>
          </a:prstGeom>
        </p:spPr>
      </p:pic>
      <p:pic>
        <p:nvPicPr>
          <p:cNvPr id="6" name="Picture 5"/>
          <p:cNvPicPr>
            <a:picLocks noChangeAspect="1"/>
          </p:cNvPicPr>
          <p:nvPr/>
        </p:nvPicPr>
        <p:blipFill>
          <a:blip r:embed="rId3"/>
          <a:stretch>
            <a:fillRect/>
          </a:stretch>
        </p:blipFill>
        <p:spPr>
          <a:xfrm>
            <a:off x="1219200" y="4648200"/>
            <a:ext cx="6786676" cy="1752600"/>
          </a:xfrm>
          <a:prstGeom prst="rect">
            <a:avLst/>
          </a:prstGeom>
        </p:spPr>
      </p:pic>
    </p:spTree>
    <p:extLst>
      <p:ext uri="{BB962C8B-B14F-4D97-AF65-F5344CB8AC3E}">
        <p14:creationId xmlns:p14="http://schemas.microsoft.com/office/powerpoint/2010/main" val="2654253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Finding an element by the text it contains</a:t>
            </a:r>
            <a:endParaRPr lang="en-IN" dirty="0"/>
          </a:p>
        </p:txBody>
      </p:sp>
      <p:pic>
        <p:nvPicPr>
          <p:cNvPr id="7" name="Picture 6"/>
          <p:cNvPicPr>
            <a:picLocks noChangeAspect="1"/>
          </p:cNvPicPr>
          <p:nvPr/>
        </p:nvPicPr>
        <p:blipFill>
          <a:blip r:embed="rId2"/>
          <a:stretch>
            <a:fillRect/>
          </a:stretch>
        </p:blipFill>
        <p:spPr>
          <a:xfrm>
            <a:off x="442344" y="1752600"/>
            <a:ext cx="8289685" cy="2971800"/>
          </a:xfrm>
          <a:prstGeom prst="rect">
            <a:avLst/>
          </a:prstGeom>
        </p:spPr>
      </p:pic>
    </p:spTree>
    <p:extLst>
      <p:ext uri="{BB962C8B-B14F-4D97-AF65-F5344CB8AC3E}">
        <p14:creationId xmlns:p14="http://schemas.microsoft.com/office/powerpoint/2010/main" val="1075456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 finding elements by XPath can be an extremely costly exercise. </a:t>
            </a:r>
          </a:p>
          <a:p>
            <a:r>
              <a:rPr lang="en-US" dirty="0"/>
              <a:t>A way around this is to use CSS selectors to find the objects that you need. Selenium is compatible with CSS 1.0, CSS 2.0, and CSS 3.0 selectors.</a:t>
            </a:r>
          </a:p>
          <a:p>
            <a:r>
              <a:rPr lang="en-US" dirty="0"/>
              <a:t>There are a number of items that are supported like namespace in CSS 3.0 and some pseudo classes and pseudo elements.</a:t>
            </a:r>
            <a:endParaRPr lang="en-IN" dirty="0"/>
          </a:p>
        </p:txBody>
      </p:sp>
      <p:sp>
        <p:nvSpPr>
          <p:cNvPr id="3" name="Title 2"/>
          <p:cNvSpPr>
            <a:spLocks noGrp="1"/>
          </p:cNvSpPr>
          <p:nvPr>
            <p:ph type="title"/>
          </p:nvPr>
        </p:nvSpPr>
        <p:spPr/>
        <p:txBody>
          <a:bodyPr/>
          <a:lstStyle/>
          <a:p>
            <a:r>
              <a:rPr lang="en-IN" b="0" dirty="0"/>
              <a:t>CSS selectors</a:t>
            </a:r>
            <a:endParaRPr lang="en-IN" dirty="0"/>
          </a:p>
        </p:txBody>
      </p:sp>
    </p:spTree>
    <p:extLst>
      <p:ext uri="{BB962C8B-B14F-4D97-AF65-F5344CB8AC3E}">
        <p14:creationId xmlns:p14="http://schemas.microsoft.com/office/powerpoint/2010/main" val="547285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CSS selectors</a:t>
            </a:r>
            <a:endParaRPr lang="en-IN" dirty="0"/>
          </a:p>
        </p:txBody>
      </p:sp>
      <p:pic>
        <p:nvPicPr>
          <p:cNvPr id="5" name="Picture 4"/>
          <p:cNvPicPr>
            <a:picLocks noChangeAspect="1"/>
          </p:cNvPicPr>
          <p:nvPr/>
        </p:nvPicPr>
        <p:blipFill>
          <a:blip r:embed="rId2"/>
          <a:stretch>
            <a:fillRect/>
          </a:stretch>
        </p:blipFill>
        <p:spPr>
          <a:xfrm>
            <a:off x="228600" y="1855967"/>
            <a:ext cx="8437695" cy="5002033"/>
          </a:xfrm>
          <a:prstGeom prst="rect">
            <a:avLst/>
          </a:prstGeom>
        </p:spPr>
      </p:pic>
    </p:spTree>
    <p:extLst>
      <p:ext uri="{BB962C8B-B14F-4D97-AF65-F5344CB8AC3E}">
        <p14:creationId xmlns:p14="http://schemas.microsoft.com/office/powerpoint/2010/main" val="3324361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3CEAB8-9A71-46F9-B024-3C19A6ADC1F2}"/>
              </a:ext>
            </a:extLst>
          </p:cNvPr>
          <p:cNvSpPr>
            <a:spLocks noGrp="1"/>
          </p:cNvSpPr>
          <p:nvPr>
            <p:ph type="title"/>
          </p:nvPr>
        </p:nvSpPr>
        <p:spPr/>
        <p:txBody>
          <a:bodyPr/>
          <a:lstStyle/>
          <a:p>
            <a:r>
              <a:rPr lang="en-IN" dirty="0"/>
              <a:t>Selenium WebDriver- Architecture</a:t>
            </a:r>
          </a:p>
        </p:txBody>
      </p:sp>
      <p:pic>
        <p:nvPicPr>
          <p:cNvPr id="3074" name="Picture 2" descr="Selenium WebDriver Architecture">
            <a:extLst>
              <a:ext uri="{FF2B5EF4-FFF2-40B4-BE49-F238E27FC236}">
                <a16:creationId xmlns:a16="http://schemas.microsoft.com/office/drawing/2014/main" id="{519B8E70-88C5-40F1-B78B-8E414B39C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95" y="2057400"/>
            <a:ext cx="8172659"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11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1B14EC-D592-4482-9ABB-792A9099C5DF}"/>
              </a:ext>
            </a:extLst>
          </p:cNvPr>
          <p:cNvSpPr>
            <a:spLocks noGrp="1"/>
          </p:cNvSpPr>
          <p:nvPr>
            <p:ph sz="quarter" idx="12"/>
          </p:nvPr>
        </p:nvSpPr>
        <p:spPr/>
        <p:txBody>
          <a:bodyPr/>
          <a:lstStyle/>
          <a:p>
            <a:r>
              <a:rPr lang="en-US" dirty="0"/>
              <a:t>WebDriver Architecture is made up of four major components:</a:t>
            </a:r>
          </a:p>
          <a:p>
            <a:pPr lvl="1"/>
            <a:r>
              <a:rPr lang="en-US" dirty="0"/>
              <a:t>Selenium Client library</a:t>
            </a:r>
          </a:p>
          <a:p>
            <a:pPr lvl="1"/>
            <a:r>
              <a:rPr lang="en-US" dirty="0"/>
              <a:t>JSON wire protocol over HTTP</a:t>
            </a:r>
          </a:p>
          <a:p>
            <a:pPr lvl="1"/>
            <a:r>
              <a:rPr lang="en-US" dirty="0"/>
              <a:t>Browser Drivers</a:t>
            </a:r>
          </a:p>
          <a:p>
            <a:pPr lvl="1"/>
            <a:r>
              <a:rPr lang="en-US" dirty="0"/>
              <a:t>Browsers</a:t>
            </a:r>
            <a:endParaRPr lang="en-IN" dirty="0"/>
          </a:p>
        </p:txBody>
      </p:sp>
      <p:sp>
        <p:nvSpPr>
          <p:cNvPr id="3" name="Title 2">
            <a:extLst>
              <a:ext uri="{FF2B5EF4-FFF2-40B4-BE49-F238E27FC236}">
                <a16:creationId xmlns:a16="http://schemas.microsoft.com/office/drawing/2014/main" id="{593CEAB8-9A71-46F9-B024-3C19A6ADC1F2}"/>
              </a:ext>
            </a:extLst>
          </p:cNvPr>
          <p:cNvSpPr>
            <a:spLocks noGrp="1"/>
          </p:cNvSpPr>
          <p:nvPr>
            <p:ph type="title"/>
          </p:nvPr>
        </p:nvSpPr>
        <p:spPr/>
        <p:txBody>
          <a:bodyPr/>
          <a:lstStyle/>
          <a:p>
            <a:r>
              <a:rPr lang="en-IN" dirty="0"/>
              <a:t>Selenium WebDriver- Architecture</a:t>
            </a:r>
          </a:p>
        </p:txBody>
      </p:sp>
    </p:spTree>
    <p:extLst>
      <p:ext uri="{BB962C8B-B14F-4D97-AF65-F5344CB8AC3E}">
        <p14:creationId xmlns:p14="http://schemas.microsoft.com/office/powerpoint/2010/main" val="1913428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WebDriver on the other hand tries to control the browser from outside the browser. </a:t>
            </a:r>
          </a:p>
          <a:p>
            <a:r>
              <a:rPr lang="en-US" dirty="0"/>
              <a:t>It uses accessibility API to drive the browser.</a:t>
            </a:r>
          </a:p>
          <a:p>
            <a:r>
              <a:rPr lang="en-US" dirty="0"/>
              <a:t>The accessibility API is used by a number of applications for accessing and controlling applications when they are used by disabled users and is common to web browsers.</a:t>
            </a:r>
          </a:p>
          <a:p>
            <a:r>
              <a:rPr lang="en-US" dirty="0"/>
              <a:t>WebDriver uses the most appropriate way to access the accessibility API. </a:t>
            </a:r>
          </a:p>
          <a:p>
            <a:r>
              <a:rPr lang="en-US" dirty="0"/>
              <a:t>If we look at Firefox, it uses JavaScript to access the API. </a:t>
            </a:r>
          </a:p>
          <a:p>
            <a:r>
              <a:rPr lang="en-US" dirty="0"/>
              <a:t>If we look at Internet Explorer, it uses C++. </a:t>
            </a:r>
          </a:p>
          <a:p>
            <a:r>
              <a:rPr lang="en-US" dirty="0"/>
              <a:t>This approach means we can control browsers in the best possible way but has the downside that new browsers entering the market will not be supported straight away like we can with Selenium RC.</a:t>
            </a:r>
            <a:endParaRPr lang="en-IN" dirty="0"/>
          </a:p>
        </p:txBody>
      </p:sp>
      <p:sp>
        <p:nvSpPr>
          <p:cNvPr id="3" name="Title 2"/>
          <p:cNvSpPr>
            <a:spLocks noGrp="1"/>
          </p:cNvSpPr>
          <p:nvPr>
            <p:ph type="title"/>
          </p:nvPr>
        </p:nvSpPr>
        <p:spPr/>
        <p:txBody>
          <a:bodyPr/>
          <a:lstStyle/>
          <a:p>
            <a:r>
              <a:rPr lang="en-IN" b="0" dirty="0"/>
              <a:t>Selenium WebDriver</a:t>
            </a:r>
            <a:endParaRPr lang="en-IN" dirty="0"/>
          </a:p>
        </p:txBody>
      </p:sp>
    </p:spTree>
    <p:extLst>
      <p:ext uri="{BB962C8B-B14F-4D97-AF65-F5344CB8AC3E}">
        <p14:creationId xmlns:p14="http://schemas.microsoft.com/office/powerpoint/2010/main" val="325609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WebDriver API is the part of the system that you interact with all the time.</a:t>
            </a:r>
          </a:p>
          <a:p>
            <a:r>
              <a:rPr lang="en-US" dirty="0"/>
              <a:t>Things have changed from the 140-line long API that the Selenium RC API had.</a:t>
            </a:r>
          </a:p>
          <a:p>
            <a:r>
              <a:rPr lang="en-US" dirty="0"/>
              <a:t>This is now more manageable and can fit on a normal screen.</a:t>
            </a:r>
          </a:p>
          <a:p>
            <a:r>
              <a:rPr lang="en-US" dirty="0"/>
              <a:t>This is made up of the WebDriver and the </a:t>
            </a:r>
            <a:r>
              <a:rPr lang="en-US" dirty="0" err="1"/>
              <a:t>WebElement</a:t>
            </a:r>
            <a:r>
              <a:rPr lang="en-US" dirty="0"/>
              <a:t> objects.</a:t>
            </a:r>
          </a:p>
          <a:p>
            <a:pPr lvl="1"/>
            <a:r>
              <a:rPr lang="en-IN" dirty="0" err="1"/>
              <a:t>driver.findElement</a:t>
            </a:r>
            <a:r>
              <a:rPr lang="en-IN" dirty="0"/>
              <a:t>(By.name("q"))</a:t>
            </a:r>
          </a:p>
          <a:p>
            <a:pPr marL="0" indent="0">
              <a:buNone/>
            </a:pPr>
            <a:r>
              <a:rPr lang="en-IN" dirty="0"/>
              <a:t>&amp;</a:t>
            </a:r>
          </a:p>
          <a:p>
            <a:pPr lvl="1"/>
            <a:r>
              <a:rPr lang="en-IN" dirty="0" err="1"/>
              <a:t>element.sendKeys</a:t>
            </a:r>
            <a:r>
              <a:rPr lang="en-IN" dirty="0"/>
              <a:t>("I love cheese");</a:t>
            </a:r>
          </a:p>
          <a:p>
            <a:r>
              <a:rPr lang="en-US" dirty="0"/>
              <a:t>These commands are then translated to the SPI, which is stateless.</a:t>
            </a:r>
            <a:endParaRPr lang="en-IN" dirty="0"/>
          </a:p>
        </p:txBody>
      </p:sp>
      <p:sp>
        <p:nvSpPr>
          <p:cNvPr id="3" name="Title 2"/>
          <p:cNvSpPr>
            <a:spLocks noGrp="1"/>
          </p:cNvSpPr>
          <p:nvPr>
            <p:ph type="title"/>
          </p:nvPr>
        </p:nvSpPr>
        <p:spPr/>
        <p:txBody>
          <a:bodyPr/>
          <a:lstStyle/>
          <a:p>
            <a:r>
              <a:rPr lang="en-IN" b="0" dirty="0"/>
              <a:t>WebDriver API</a:t>
            </a:r>
            <a:endParaRPr lang="en-IN" dirty="0"/>
          </a:p>
        </p:txBody>
      </p:sp>
    </p:spTree>
    <p:extLst>
      <p:ext uri="{BB962C8B-B14F-4D97-AF65-F5344CB8AC3E}">
        <p14:creationId xmlns:p14="http://schemas.microsoft.com/office/powerpoint/2010/main" val="326930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77FDA-E9B0-468A-92CC-64212D2ECB07}"/>
              </a:ext>
            </a:extLst>
          </p:cNvPr>
          <p:cNvSpPr>
            <a:spLocks noGrp="1"/>
          </p:cNvSpPr>
          <p:nvPr>
            <p:ph type="title"/>
          </p:nvPr>
        </p:nvSpPr>
        <p:spPr/>
        <p:txBody>
          <a:bodyPr/>
          <a:lstStyle/>
          <a:p>
            <a:r>
              <a:rPr lang="en-IN" dirty="0"/>
              <a:t>Selenium WebDriver- Features</a:t>
            </a:r>
          </a:p>
        </p:txBody>
      </p:sp>
      <p:pic>
        <p:nvPicPr>
          <p:cNvPr id="4100" name="Picture 4" descr="Selenium Webdriver Browser Compatibility">
            <a:extLst>
              <a:ext uri="{FF2B5EF4-FFF2-40B4-BE49-F238E27FC236}">
                <a16:creationId xmlns:a16="http://schemas.microsoft.com/office/drawing/2014/main" id="{D577AE54-292A-4560-B5C5-80C438259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6705600" cy="500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718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E636FE-6326-4565-AFED-9ED0545AD765}"/>
              </a:ext>
            </a:extLst>
          </p:cNvPr>
          <p:cNvSpPr>
            <a:spLocks noGrp="1"/>
          </p:cNvSpPr>
          <p:nvPr>
            <p:ph sz="quarter" idx="12"/>
          </p:nvPr>
        </p:nvSpPr>
        <p:spPr/>
        <p:txBody>
          <a:bodyPr>
            <a:normAutofit fontScale="92500" lnSpcReduction="10000"/>
          </a:bodyPr>
          <a:lstStyle/>
          <a:p>
            <a:r>
              <a:rPr lang="en-US" dirty="0"/>
              <a:t>The automation framework not only offers the benefit of reusing the code in various scenarios, but it also helps the team to write down the test script in a standard format.</a:t>
            </a:r>
          </a:p>
          <a:p>
            <a:r>
              <a:rPr lang="en-US" dirty="0"/>
              <a:t>Hence, the test automation framework handles all the issues. </a:t>
            </a:r>
          </a:p>
          <a:p>
            <a:r>
              <a:rPr lang="en-US" dirty="0"/>
              <a:t>Besides, there are many other benefits of using automation framework testing as listed below:</a:t>
            </a:r>
          </a:p>
          <a:p>
            <a:pPr lvl="1"/>
            <a:r>
              <a:rPr lang="en-US" dirty="0"/>
              <a:t>Maintain a well-defined strategy across the test suites</a:t>
            </a:r>
          </a:p>
          <a:p>
            <a:pPr lvl="1"/>
            <a:r>
              <a:rPr lang="en-US" dirty="0"/>
              <a:t>Enhanced speed at which testing progresses</a:t>
            </a:r>
          </a:p>
          <a:p>
            <a:pPr lvl="1"/>
            <a:r>
              <a:rPr lang="en-US" dirty="0"/>
              <a:t>Maintaining the test code will be easy</a:t>
            </a:r>
          </a:p>
          <a:p>
            <a:pPr lvl="1"/>
            <a:r>
              <a:rPr lang="en-US" dirty="0"/>
              <a:t>The URL or Application can be tested accurately</a:t>
            </a:r>
          </a:p>
          <a:p>
            <a:pPr lvl="1"/>
            <a:r>
              <a:rPr lang="en-US" dirty="0"/>
              <a:t>Continuous testing of coding and delivery will be achieved</a:t>
            </a:r>
            <a:endParaRPr lang="en-IN" dirty="0"/>
          </a:p>
        </p:txBody>
      </p:sp>
      <p:sp>
        <p:nvSpPr>
          <p:cNvPr id="3" name="Title 2">
            <a:extLst>
              <a:ext uri="{FF2B5EF4-FFF2-40B4-BE49-F238E27FC236}">
                <a16:creationId xmlns:a16="http://schemas.microsoft.com/office/drawing/2014/main" id="{6523A7A0-8FF3-499E-BE4A-B00489A89B09}"/>
              </a:ext>
            </a:extLst>
          </p:cNvPr>
          <p:cNvSpPr>
            <a:spLocks noGrp="1"/>
          </p:cNvSpPr>
          <p:nvPr>
            <p:ph type="title"/>
          </p:nvPr>
        </p:nvSpPr>
        <p:spPr/>
        <p:txBody>
          <a:bodyPr/>
          <a:lstStyle/>
          <a:p>
            <a:r>
              <a:rPr lang="en-US" dirty="0"/>
              <a:t>Importance of Automation Framework in Software Testing</a:t>
            </a:r>
            <a:endParaRPr lang="en-IN" dirty="0"/>
          </a:p>
        </p:txBody>
      </p:sp>
    </p:spTree>
    <p:extLst>
      <p:ext uri="{BB962C8B-B14F-4D97-AF65-F5344CB8AC3E}">
        <p14:creationId xmlns:p14="http://schemas.microsoft.com/office/powerpoint/2010/main" val="17844204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77FDA-E9B0-468A-92CC-64212D2ECB07}"/>
              </a:ext>
            </a:extLst>
          </p:cNvPr>
          <p:cNvSpPr>
            <a:spLocks noGrp="1"/>
          </p:cNvSpPr>
          <p:nvPr>
            <p:ph type="title"/>
          </p:nvPr>
        </p:nvSpPr>
        <p:spPr/>
        <p:txBody>
          <a:bodyPr/>
          <a:lstStyle/>
          <a:p>
            <a:r>
              <a:rPr lang="en-IN" dirty="0"/>
              <a:t>Selenium WebDriver- Features</a:t>
            </a:r>
          </a:p>
        </p:txBody>
      </p:sp>
      <p:pic>
        <p:nvPicPr>
          <p:cNvPr id="5122" name="Picture 2" descr="Selenium WebDriver Features">
            <a:extLst>
              <a:ext uri="{FF2B5EF4-FFF2-40B4-BE49-F238E27FC236}">
                <a16:creationId xmlns:a16="http://schemas.microsoft.com/office/drawing/2014/main" id="{2420D2DD-4761-4102-A8E1-3C8570EA5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0381"/>
            <a:ext cx="6116379"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0594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8DD4E1-BD31-479E-906D-0181A87792FE}"/>
              </a:ext>
            </a:extLst>
          </p:cNvPr>
          <p:cNvSpPr>
            <a:spLocks noGrp="1"/>
          </p:cNvSpPr>
          <p:nvPr>
            <p:ph sz="quarter" idx="12"/>
          </p:nvPr>
        </p:nvSpPr>
        <p:spPr/>
        <p:txBody>
          <a:bodyPr>
            <a:normAutofit lnSpcReduction="10000"/>
          </a:bodyPr>
          <a:lstStyle/>
          <a:p>
            <a:r>
              <a:rPr lang="en-US" dirty="0"/>
              <a:t>Create a WebDriver instance.</a:t>
            </a:r>
          </a:p>
          <a:p>
            <a:r>
              <a:rPr lang="en-US" dirty="0"/>
              <a:t>Navigate to a webpage.</a:t>
            </a:r>
          </a:p>
          <a:p>
            <a:r>
              <a:rPr lang="en-US" dirty="0"/>
              <a:t>Locate a web element on the webpage via locators in selenium.</a:t>
            </a:r>
          </a:p>
          <a:p>
            <a:r>
              <a:rPr lang="en-US" dirty="0"/>
              <a:t>Perform one or more user actions on the element.</a:t>
            </a:r>
          </a:p>
          <a:p>
            <a:r>
              <a:rPr lang="en-US" dirty="0"/>
              <a:t>Preload the expected output/browser response to the action.</a:t>
            </a:r>
          </a:p>
          <a:p>
            <a:r>
              <a:rPr lang="en-US" dirty="0"/>
              <a:t>Run test.</a:t>
            </a:r>
          </a:p>
          <a:p>
            <a:r>
              <a:rPr lang="en-US" dirty="0"/>
              <a:t>Record results and compare results from them to the expected output.</a:t>
            </a:r>
            <a:endParaRPr lang="en-IN" dirty="0"/>
          </a:p>
        </p:txBody>
      </p:sp>
      <p:sp>
        <p:nvSpPr>
          <p:cNvPr id="3" name="Title 2">
            <a:extLst>
              <a:ext uri="{FF2B5EF4-FFF2-40B4-BE49-F238E27FC236}">
                <a16:creationId xmlns:a16="http://schemas.microsoft.com/office/drawing/2014/main" id="{4D557C15-F820-458F-94E3-4BCAD0F370E6}"/>
              </a:ext>
            </a:extLst>
          </p:cNvPr>
          <p:cNvSpPr>
            <a:spLocks noGrp="1"/>
          </p:cNvSpPr>
          <p:nvPr>
            <p:ph type="title"/>
          </p:nvPr>
        </p:nvSpPr>
        <p:spPr/>
        <p:txBody>
          <a:bodyPr/>
          <a:lstStyle/>
          <a:p>
            <a:r>
              <a:rPr lang="en-US" dirty="0"/>
              <a:t>Basic Steps in a Selenium WebDriver Script</a:t>
            </a:r>
            <a:endParaRPr lang="en-IN" dirty="0"/>
          </a:p>
        </p:txBody>
      </p:sp>
    </p:spTree>
    <p:extLst>
      <p:ext uri="{BB962C8B-B14F-4D97-AF65-F5344CB8AC3E}">
        <p14:creationId xmlns:p14="http://schemas.microsoft.com/office/powerpoint/2010/main" val="15123829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2EF74A-3DF6-4197-9228-03864F2C0121}"/>
              </a:ext>
            </a:extLst>
          </p:cNvPr>
          <p:cNvSpPr>
            <a:spLocks noGrp="1"/>
          </p:cNvSpPr>
          <p:nvPr>
            <p:ph sz="quarter" idx="12"/>
          </p:nvPr>
        </p:nvSpPr>
        <p:spPr/>
        <p:txBody>
          <a:bodyPr/>
          <a:lstStyle/>
          <a:p>
            <a:r>
              <a:rPr lang="en-IN" dirty="0"/>
              <a:t>Selenium WebDriver installation process is completed in four basic steps:</a:t>
            </a:r>
          </a:p>
          <a:p>
            <a:pPr lvl="1"/>
            <a:r>
              <a:rPr lang="en-IN" dirty="0"/>
              <a:t>Download and Install Java 8 or higher version.</a:t>
            </a:r>
          </a:p>
          <a:p>
            <a:pPr lvl="1"/>
            <a:r>
              <a:rPr lang="en-IN" dirty="0"/>
              <a:t>Download and configure Eclipse or any Java IDE of your choice.</a:t>
            </a:r>
          </a:p>
          <a:p>
            <a:pPr lvl="1"/>
            <a:r>
              <a:rPr lang="en-IN" dirty="0"/>
              <a:t>Download Selenium WebDriver Java Client</a:t>
            </a:r>
          </a:p>
          <a:p>
            <a:pPr lvl="2"/>
            <a:r>
              <a:rPr lang="en-IN" dirty="0"/>
              <a:t>Open URL: https://docs.seleniumhq.org/download/</a:t>
            </a:r>
          </a:p>
          <a:p>
            <a:pPr lvl="1"/>
            <a:r>
              <a:rPr lang="en-IN" dirty="0"/>
              <a:t>Configure Selenium WebDriver</a:t>
            </a:r>
          </a:p>
        </p:txBody>
      </p:sp>
      <p:sp>
        <p:nvSpPr>
          <p:cNvPr id="3" name="Title 2">
            <a:extLst>
              <a:ext uri="{FF2B5EF4-FFF2-40B4-BE49-F238E27FC236}">
                <a16:creationId xmlns:a16="http://schemas.microsoft.com/office/drawing/2014/main" id="{C2E6F0B6-490A-42D4-B470-ECF69253F37B}"/>
              </a:ext>
            </a:extLst>
          </p:cNvPr>
          <p:cNvSpPr>
            <a:spLocks noGrp="1"/>
          </p:cNvSpPr>
          <p:nvPr>
            <p:ph type="title"/>
          </p:nvPr>
        </p:nvSpPr>
        <p:spPr/>
        <p:txBody>
          <a:bodyPr/>
          <a:lstStyle/>
          <a:p>
            <a:r>
              <a:rPr lang="en-IN" dirty="0"/>
              <a:t>Selenium WebDriver- Installation</a:t>
            </a:r>
          </a:p>
        </p:txBody>
      </p:sp>
    </p:spTree>
    <p:extLst>
      <p:ext uri="{BB962C8B-B14F-4D97-AF65-F5344CB8AC3E}">
        <p14:creationId xmlns:p14="http://schemas.microsoft.com/office/powerpoint/2010/main" val="18773213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Read Browser Details:</a:t>
            </a:r>
          </a:p>
          <a:p>
            <a:pPr lvl="1"/>
            <a:r>
              <a:rPr lang="en-US" dirty="0"/>
              <a:t>driver.getTitle();</a:t>
            </a:r>
          </a:p>
          <a:p>
            <a:pPr lvl="1"/>
            <a:r>
              <a:rPr lang="en-US" dirty="0" err="1"/>
              <a:t>driver.getWindowHandle</a:t>
            </a:r>
            <a:r>
              <a:rPr lang="en-US" dirty="0"/>
              <a:t>();</a:t>
            </a:r>
          </a:p>
          <a:p>
            <a:pPr lvl="1"/>
            <a:r>
              <a:rPr lang="en-US" dirty="0" err="1"/>
              <a:t>driver.getWindowHandles</a:t>
            </a:r>
            <a:r>
              <a:rPr lang="en-US" dirty="0"/>
              <a:t>();</a:t>
            </a:r>
          </a:p>
          <a:p>
            <a:pPr lvl="1"/>
            <a:r>
              <a:rPr lang="en-US" dirty="0" err="1"/>
              <a:t>driver.getCurrentUrl</a:t>
            </a:r>
            <a:r>
              <a:rPr lang="en-US" dirty="0"/>
              <a:t>();</a:t>
            </a:r>
          </a:p>
          <a:p>
            <a:pPr lvl="1"/>
            <a:r>
              <a:rPr lang="en-US" dirty="0" err="1"/>
              <a:t>driver.getPageSource</a:t>
            </a:r>
            <a:r>
              <a:rPr lang="en-US" dirty="0"/>
              <a:t>();</a:t>
            </a:r>
            <a:endParaRPr lang="en-IN"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9031699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Go to a specified URL:</a:t>
            </a:r>
          </a:p>
          <a:p>
            <a:pPr lvl="1"/>
            <a:r>
              <a:rPr lang="en-US" b="1" dirty="0" err="1"/>
              <a:t>driver.get</a:t>
            </a:r>
            <a:r>
              <a:rPr lang="en-US" b="1" dirty="0"/>
              <a:t>(“http://google.com”)</a:t>
            </a:r>
          </a:p>
          <a:p>
            <a:pPr lvl="1"/>
            <a:r>
              <a:rPr lang="en-US" b="1" dirty="0" err="1"/>
              <a:t>driver.navigate</a:t>
            </a:r>
            <a:r>
              <a:rPr lang="en-US" b="1" dirty="0"/>
              <a:t>().to(“http://google.com”)</a:t>
            </a:r>
          </a:p>
          <a:p>
            <a:pPr lvl="1"/>
            <a:r>
              <a:rPr lang="en-US" b="1" dirty="0" err="1"/>
              <a:t>driver.navigate</a:t>
            </a:r>
            <a:r>
              <a:rPr lang="en-US" b="1" dirty="0"/>
              <a:t>().to(new URL(“http://google.com”))</a:t>
            </a:r>
          </a:p>
          <a:p>
            <a:pPr lvl="1"/>
            <a:r>
              <a:rPr lang="en-US" b="1" dirty="0" err="1"/>
              <a:t>driver.navigate</a:t>
            </a:r>
            <a:r>
              <a:rPr lang="en-US" b="1" dirty="0"/>
              <a:t>().back()</a:t>
            </a:r>
          </a:p>
          <a:p>
            <a:pPr lvl="1"/>
            <a:r>
              <a:rPr lang="en-US" b="1" dirty="0" err="1"/>
              <a:t>driver.navigate</a:t>
            </a:r>
            <a:r>
              <a:rPr lang="en-US" b="1" dirty="0"/>
              <a:t>().forward()</a:t>
            </a:r>
          </a:p>
          <a:p>
            <a:pPr lvl="1"/>
            <a:r>
              <a:rPr lang="en-US" b="1" dirty="0" err="1"/>
              <a:t>driver.navigate</a:t>
            </a:r>
            <a:r>
              <a:rPr lang="en-US" b="1" dirty="0"/>
              <a:t>().refresh()</a:t>
            </a:r>
            <a:endParaRPr lang="en-IN"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1361399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driver.findElement</a:t>
            </a:r>
            <a:r>
              <a:rPr lang="en-US" dirty="0"/>
              <a:t>(By) – To find the first element matching the given locator argument. Returns a </a:t>
            </a:r>
            <a:r>
              <a:rPr lang="en-US" dirty="0" err="1"/>
              <a:t>WebElement</a:t>
            </a:r>
            <a:endParaRPr lang="en-US" dirty="0"/>
          </a:p>
          <a:p>
            <a:r>
              <a:rPr lang="en-US" dirty="0" err="1"/>
              <a:t>driver.findElements</a:t>
            </a:r>
            <a:r>
              <a:rPr lang="en-US" dirty="0"/>
              <a:t>(By) – To find all elements matching the given locator argument. Returns a list of </a:t>
            </a:r>
            <a:r>
              <a:rPr lang="en-US" dirty="0" err="1"/>
              <a:t>WebElement</a:t>
            </a:r>
            <a:endParaRPr lang="en-US"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359189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Autofit/>
          </a:bodyPr>
          <a:lstStyle/>
          <a:p>
            <a:r>
              <a:rPr lang="en-US" sz="1800" dirty="0"/>
              <a:t>By ID</a:t>
            </a:r>
          </a:p>
          <a:p>
            <a:r>
              <a:rPr lang="en-US" sz="1800" dirty="0"/>
              <a:t>&lt;input id=”q” type=”text”&gt;…&lt;/input&gt;</a:t>
            </a:r>
          </a:p>
          <a:p>
            <a:r>
              <a:rPr lang="en-US" sz="1800" dirty="0" err="1"/>
              <a:t>WebElement</a:t>
            </a:r>
            <a:r>
              <a:rPr lang="en-US" sz="1800" dirty="0"/>
              <a:t> element = driver.findElement(By.id(“q”))</a:t>
            </a:r>
          </a:p>
          <a:p>
            <a:r>
              <a:rPr lang="en-US" sz="1800" dirty="0"/>
              <a:t>By Name</a:t>
            </a:r>
          </a:p>
          <a:p>
            <a:r>
              <a:rPr lang="en-US" sz="1800" dirty="0"/>
              <a:t>&lt;input id=”q” name=”search” type=”text” /&gt;</a:t>
            </a:r>
          </a:p>
          <a:p>
            <a:r>
              <a:rPr lang="en-US" sz="1800" dirty="0" err="1"/>
              <a:t>WebElement</a:t>
            </a:r>
            <a:r>
              <a:rPr lang="en-US" sz="1800" dirty="0"/>
              <a:t> element = driver.findElement(By.name(“search”));</a:t>
            </a:r>
          </a:p>
          <a:p>
            <a:r>
              <a:rPr lang="en-US" sz="1800" dirty="0"/>
              <a:t>By Class Name</a:t>
            </a:r>
          </a:p>
          <a:p>
            <a:r>
              <a:rPr lang="en-US" sz="1800" dirty="0"/>
              <a:t>&lt;div class=”username” style=”display: block;”&gt;…&lt;/div&gt;</a:t>
            </a:r>
          </a:p>
          <a:p>
            <a:r>
              <a:rPr lang="en-US" sz="1800" dirty="0" err="1"/>
              <a:t>WebElement</a:t>
            </a:r>
            <a:r>
              <a:rPr lang="en-US" sz="1800" dirty="0"/>
              <a:t> element = driver.findElement(</a:t>
            </a:r>
            <a:r>
              <a:rPr lang="en-US" sz="1800" dirty="0" err="1"/>
              <a:t>By.className</a:t>
            </a:r>
            <a:r>
              <a:rPr lang="en-US" sz="1800" dirty="0"/>
              <a:t>(“username”));</a:t>
            </a:r>
          </a:p>
          <a:p>
            <a:r>
              <a:rPr lang="en-US" sz="1800" dirty="0"/>
              <a:t>By Tag Name</a:t>
            </a:r>
          </a:p>
          <a:p>
            <a:r>
              <a:rPr lang="en-US" sz="1800" dirty="0"/>
              <a:t>&lt;div class=”username” style=”display: block;”&gt;…&lt;/div&gt;</a:t>
            </a:r>
          </a:p>
          <a:p>
            <a:r>
              <a:rPr lang="en-US" sz="1800" dirty="0" err="1"/>
              <a:t>WebElement</a:t>
            </a:r>
            <a:r>
              <a:rPr lang="en-US" sz="1800" dirty="0"/>
              <a:t> element = driver.findElement(</a:t>
            </a:r>
            <a:r>
              <a:rPr lang="en-US" sz="1800" dirty="0" err="1"/>
              <a:t>By.tagName</a:t>
            </a:r>
            <a:r>
              <a:rPr lang="en-US" sz="1800" dirty="0"/>
              <a:t>(“div”));</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07745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dirty="0"/>
              <a:t>By Link Text</a:t>
            </a:r>
          </a:p>
          <a:p>
            <a:r>
              <a:rPr lang="en-US" sz="1800" dirty="0"/>
              <a:t>&lt;a </a:t>
            </a:r>
            <a:r>
              <a:rPr lang="en-US" sz="1800" dirty="0" err="1"/>
              <a:t>href</a:t>
            </a:r>
            <a:r>
              <a:rPr lang="en-US" sz="1800" dirty="0"/>
              <a:t>=”#”&gt;Refresh&lt;/a&gt;</a:t>
            </a:r>
          </a:p>
          <a:p>
            <a:r>
              <a:rPr lang="en-US" sz="1800" dirty="0" err="1"/>
              <a:t>WebElement</a:t>
            </a:r>
            <a:r>
              <a:rPr lang="en-US" sz="1800" dirty="0"/>
              <a:t> element = driver.findElement(</a:t>
            </a:r>
            <a:r>
              <a:rPr lang="en-US" sz="1800" dirty="0" err="1"/>
              <a:t>By.linkText</a:t>
            </a:r>
            <a:r>
              <a:rPr lang="en-US" sz="1800" dirty="0"/>
              <a:t>(“Refresh”));</a:t>
            </a:r>
          </a:p>
          <a:p>
            <a:r>
              <a:rPr lang="en-US" sz="1800" dirty="0"/>
              <a:t>By Partial Link Text</a:t>
            </a:r>
          </a:p>
          <a:p>
            <a:r>
              <a:rPr lang="en-US" sz="1800" dirty="0"/>
              <a:t>&lt;a </a:t>
            </a:r>
            <a:r>
              <a:rPr lang="en-US" sz="1800" dirty="0" err="1"/>
              <a:t>href</a:t>
            </a:r>
            <a:r>
              <a:rPr lang="en-US" sz="1800" dirty="0"/>
              <a:t>=”#”&gt;Refresh Here&lt;/a&gt;</a:t>
            </a:r>
          </a:p>
          <a:p>
            <a:r>
              <a:rPr lang="en-US" sz="1800" dirty="0" err="1"/>
              <a:t>WebElement</a:t>
            </a:r>
            <a:r>
              <a:rPr lang="en-US" sz="1800" dirty="0"/>
              <a:t> element = driver.findElement(</a:t>
            </a:r>
            <a:r>
              <a:rPr lang="en-US" sz="1800" dirty="0" err="1"/>
              <a:t>By.partialLinkText</a:t>
            </a:r>
            <a:r>
              <a:rPr lang="en-US" sz="1800" dirty="0"/>
              <a:t>(“Refresh”));</a:t>
            </a:r>
          </a:p>
          <a:p>
            <a:r>
              <a:rPr lang="en-US" sz="1800" dirty="0"/>
              <a:t>By XPath</a:t>
            </a:r>
          </a:p>
          <a:p>
            <a:r>
              <a:rPr lang="en-US" sz="1800" dirty="0"/>
              <a:t>&lt;form id=”</a:t>
            </a:r>
            <a:r>
              <a:rPr lang="en-US" sz="1800" dirty="0" err="1"/>
              <a:t>testform</a:t>
            </a:r>
            <a:r>
              <a:rPr lang="en-US" sz="1800" dirty="0"/>
              <a:t>” action=”submit” method=”get”&gt;</a:t>
            </a:r>
          </a:p>
          <a:p>
            <a:r>
              <a:rPr lang="en-US" sz="1800" dirty="0"/>
              <a:t>Username: &lt;input type=”text” /&gt;</a:t>
            </a:r>
          </a:p>
          <a:p>
            <a:r>
              <a:rPr lang="en-US" sz="1800" dirty="0"/>
              <a:t>Password: &lt;input type=”password” /&gt;</a:t>
            </a:r>
          </a:p>
          <a:p>
            <a:r>
              <a:rPr lang="en-US" sz="1800" dirty="0"/>
              <a:t>&lt;/form&gt;</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121074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dirty="0" err="1"/>
              <a:t>WebElement</a:t>
            </a:r>
            <a:r>
              <a:rPr lang="en-US" sz="1800" dirty="0"/>
              <a:t> element = driver.findElement(</a:t>
            </a:r>
            <a:r>
              <a:rPr lang="en-US" sz="1800" dirty="0" err="1"/>
              <a:t>By.xpath</a:t>
            </a:r>
            <a:r>
              <a:rPr lang="en-US" sz="1800" dirty="0"/>
              <a:t>(“//form[@id=’</a:t>
            </a:r>
            <a:r>
              <a:rPr lang="en-US" sz="1800" dirty="0" err="1"/>
              <a:t>testform</a:t>
            </a:r>
            <a:r>
              <a:rPr lang="en-US" sz="1800" dirty="0"/>
              <a:t>’]/input[1]”));</a:t>
            </a:r>
          </a:p>
          <a:p>
            <a:r>
              <a:rPr lang="en-US" sz="1800" dirty="0"/>
              <a:t>By CSS Selector</a:t>
            </a:r>
          </a:p>
          <a:p>
            <a:r>
              <a:rPr lang="en-US" sz="1800" dirty="0"/>
              <a:t>&lt;form id=”</a:t>
            </a:r>
            <a:r>
              <a:rPr lang="en-US" sz="1800" dirty="0" err="1"/>
              <a:t>testform</a:t>
            </a:r>
            <a:r>
              <a:rPr lang="en-US" sz="1800" dirty="0"/>
              <a:t>” action=”submit” method=”get”&gt;</a:t>
            </a:r>
          </a:p>
          <a:p>
            <a:r>
              <a:rPr lang="en-US" sz="1800" dirty="0"/>
              <a:t>&lt;input class=”username” type=”text” /&gt;</a:t>
            </a:r>
          </a:p>
          <a:p>
            <a:r>
              <a:rPr lang="en-US" sz="1800" dirty="0"/>
              <a:t>&lt;input class=”password” type=”password” /&gt;</a:t>
            </a:r>
          </a:p>
          <a:p>
            <a:r>
              <a:rPr lang="en-US" sz="1800" dirty="0"/>
              <a:t>&lt;/form&gt;</a:t>
            </a:r>
          </a:p>
          <a:p>
            <a:r>
              <a:rPr lang="en-US" sz="1800" dirty="0" err="1"/>
              <a:t>WebElement</a:t>
            </a:r>
            <a:r>
              <a:rPr lang="en-US" sz="1800" dirty="0"/>
              <a:t> element = driver.findElement(</a:t>
            </a:r>
            <a:r>
              <a:rPr lang="en-US" sz="1800" dirty="0" err="1"/>
              <a:t>By.cssSelector</a:t>
            </a:r>
            <a:r>
              <a:rPr lang="en-US" sz="1800" dirty="0"/>
              <a:t>(“</a:t>
            </a:r>
            <a:r>
              <a:rPr lang="en-US" sz="1800" dirty="0" err="1"/>
              <a:t>form#testform</a:t>
            </a:r>
            <a:r>
              <a:rPr lang="en-US" sz="1800" dirty="0"/>
              <a:t>&gt;</a:t>
            </a:r>
            <a:r>
              <a:rPr lang="en-US" sz="1800" dirty="0" err="1"/>
              <a:t>input.username</a:t>
            </a:r>
            <a:r>
              <a:rPr lang="en-US" sz="1800" dirty="0"/>
              <a:t>”));</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7812181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Java Selenium commands for operation on Elements:</a:t>
            </a:r>
            <a:endParaRPr lang="en-US" sz="1800" dirty="0"/>
          </a:p>
          <a:p>
            <a:r>
              <a:rPr lang="en-US" sz="1800" b="1" dirty="0"/>
              <a:t>button/link/image:</a:t>
            </a:r>
            <a:endParaRPr lang="en-US" sz="1800" dirty="0"/>
          </a:p>
          <a:p>
            <a:r>
              <a:rPr lang="en-US" sz="1800" dirty="0"/>
              <a:t>click()</a:t>
            </a:r>
            <a:br>
              <a:rPr lang="en-US" sz="1800" dirty="0"/>
            </a:br>
            <a:r>
              <a:rPr lang="en-US" sz="1800" dirty="0" err="1"/>
              <a:t>getAttribute</a:t>
            </a:r>
            <a:r>
              <a:rPr lang="en-US" sz="1800" dirty="0"/>
              <a:t>()</a:t>
            </a:r>
            <a:br>
              <a:rPr lang="en-US" sz="1800" dirty="0"/>
            </a:br>
            <a:r>
              <a:rPr lang="en-US" sz="1800" dirty="0" err="1"/>
              <a:t>isDisplayed</a:t>
            </a:r>
            <a:r>
              <a:rPr lang="en-US" sz="1800" dirty="0"/>
              <a:t>()</a:t>
            </a:r>
            <a:br>
              <a:rPr lang="en-US" sz="1800" dirty="0"/>
            </a:br>
            <a:r>
              <a:rPr lang="en-US" sz="1800" dirty="0" err="1"/>
              <a:t>isEnabled</a:t>
            </a:r>
            <a:r>
              <a:rPr lang="en-US" sz="1800" dirty="0"/>
              <a:t>()</a:t>
            </a:r>
          </a:p>
          <a:p>
            <a:r>
              <a:rPr lang="en-US" sz="1800" b="1" dirty="0"/>
              <a:t>Text field:</a:t>
            </a:r>
            <a:endParaRPr lang="en-US" sz="1800" dirty="0"/>
          </a:p>
          <a:p>
            <a:r>
              <a:rPr lang="en-US" sz="1800" dirty="0" err="1"/>
              <a:t>sendKeys</a:t>
            </a:r>
            <a:r>
              <a:rPr lang="en-US" sz="1800" dirty="0"/>
              <a:t>()</a:t>
            </a:r>
            <a:br>
              <a:rPr lang="en-US" sz="1800" dirty="0"/>
            </a:br>
            <a:r>
              <a:rPr lang="en-US" sz="1800" dirty="0"/>
              <a:t>clear()</a:t>
            </a:r>
          </a:p>
          <a:p>
            <a:r>
              <a:rPr lang="en-US" sz="1800" b="1" dirty="0"/>
              <a:t>Checkbox/Radio:</a:t>
            </a:r>
            <a:endParaRPr lang="en-US" sz="1800" dirty="0"/>
          </a:p>
          <a:p>
            <a:r>
              <a:rPr lang="en-US" sz="1800" dirty="0" err="1"/>
              <a:t>isSelected</a:t>
            </a:r>
            <a:r>
              <a:rPr lang="en-US" sz="1800" dirty="0"/>
              <a:t>()</a:t>
            </a:r>
            <a:br>
              <a:rPr lang="en-US" sz="1800" dirty="0"/>
            </a:br>
            <a:r>
              <a:rPr lang="en-US" sz="1800" dirty="0"/>
              <a:t>click()</a:t>
            </a:r>
          </a:p>
          <a:p>
            <a:endParaRPr lang="en-US" sz="1800"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041352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E636FE-6326-4565-AFED-9ED0545AD765}"/>
              </a:ext>
            </a:extLst>
          </p:cNvPr>
          <p:cNvSpPr>
            <a:spLocks noGrp="1"/>
          </p:cNvSpPr>
          <p:nvPr>
            <p:ph sz="quarter" idx="12"/>
          </p:nvPr>
        </p:nvSpPr>
        <p:spPr/>
        <p:txBody>
          <a:bodyPr>
            <a:normAutofit/>
          </a:bodyPr>
          <a:lstStyle/>
          <a:p>
            <a:r>
              <a:rPr lang="en-US" dirty="0"/>
              <a:t>Test automation framework is helpful when you need to execute the same test scripts multiple times with different builds to examine the application and validate output. </a:t>
            </a:r>
          </a:p>
          <a:p>
            <a:r>
              <a:rPr lang="en-US" dirty="0"/>
              <a:t>It is better to avoid automated testing for functionality, which you used only once since building automation script itself is time-consuming.</a:t>
            </a:r>
            <a:endParaRPr lang="en-IN" dirty="0"/>
          </a:p>
        </p:txBody>
      </p:sp>
      <p:sp>
        <p:nvSpPr>
          <p:cNvPr id="3" name="Title 2">
            <a:extLst>
              <a:ext uri="{FF2B5EF4-FFF2-40B4-BE49-F238E27FC236}">
                <a16:creationId xmlns:a16="http://schemas.microsoft.com/office/drawing/2014/main" id="{6523A7A0-8FF3-499E-BE4A-B00489A89B09}"/>
              </a:ext>
            </a:extLst>
          </p:cNvPr>
          <p:cNvSpPr>
            <a:spLocks noGrp="1"/>
          </p:cNvSpPr>
          <p:nvPr>
            <p:ph type="title"/>
          </p:nvPr>
        </p:nvSpPr>
        <p:spPr/>
        <p:txBody>
          <a:bodyPr/>
          <a:lstStyle/>
          <a:p>
            <a:r>
              <a:rPr lang="en-US" dirty="0"/>
              <a:t>Importance of Automation Framework in Software Testing</a:t>
            </a:r>
            <a:endParaRPr lang="en-IN" dirty="0"/>
          </a:p>
        </p:txBody>
      </p:sp>
    </p:spTree>
    <p:extLst>
      <p:ext uri="{BB962C8B-B14F-4D97-AF65-F5344CB8AC3E}">
        <p14:creationId xmlns:p14="http://schemas.microsoft.com/office/powerpoint/2010/main" val="39157651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Select:</a:t>
            </a:r>
          </a:p>
          <a:p>
            <a:r>
              <a:rPr lang="en-US" sz="1800" b="1" dirty="0"/>
              <a:t>Select </a:t>
            </a:r>
            <a:r>
              <a:rPr lang="en-US" sz="1800" b="1" dirty="0" err="1"/>
              <a:t>select</a:t>
            </a:r>
            <a:r>
              <a:rPr lang="en-US" sz="1800" b="1" dirty="0"/>
              <a:t> = new Select(</a:t>
            </a:r>
            <a:r>
              <a:rPr lang="en-US" sz="1800" b="1" dirty="0" err="1"/>
              <a:t>WebElement</a:t>
            </a:r>
            <a:r>
              <a:rPr lang="en-US" sz="1800" b="1" dirty="0"/>
              <a:t>);</a:t>
            </a:r>
          </a:p>
          <a:p>
            <a:r>
              <a:rPr lang="en-US" sz="1800" b="1" dirty="0" err="1"/>
              <a:t>select.selectByIndex</a:t>
            </a:r>
            <a:r>
              <a:rPr lang="en-US" sz="1800" b="1" dirty="0"/>
              <a:t>();</a:t>
            </a:r>
          </a:p>
          <a:p>
            <a:r>
              <a:rPr lang="en-US" sz="1800" b="1" dirty="0" err="1"/>
              <a:t>select.selectByValue</a:t>
            </a:r>
            <a:r>
              <a:rPr lang="en-US" sz="1800" b="1" dirty="0"/>
              <a:t>();</a:t>
            </a:r>
          </a:p>
          <a:p>
            <a:r>
              <a:rPr lang="en-US" sz="1800" b="1" dirty="0" err="1"/>
              <a:t>select.selectByVisibleText</a:t>
            </a:r>
            <a:r>
              <a:rPr lang="en-US" sz="1800" b="1" dirty="0"/>
              <a:t>();</a:t>
            </a:r>
          </a:p>
          <a:p>
            <a:r>
              <a:rPr lang="en-US" sz="1800" b="1" dirty="0" err="1"/>
              <a:t>select.deselectAll</a:t>
            </a:r>
            <a:r>
              <a:rPr lang="en-US" sz="1800" b="1" dirty="0"/>
              <a:t>();</a:t>
            </a:r>
          </a:p>
          <a:p>
            <a:r>
              <a:rPr lang="en-US" sz="1800" b="1" dirty="0" err="1"/>
              <a:t>select.deselectByIndex</a:t>
            </a:r>
            <a:r>
              <a:rPr lang="en-US" sz="1800" b="1" dirty="0"/>
              <a:t>();</a:t>
            </a:r>
          </a:p>
          <a:p>
            <a:r>
              <a:rPr lang="en-US" sz="1800" b="1" dirty="0" err="1"/>
              <a:t>select.deselectByValue</a:t>
            </a:r>
            <a:r>
              <a:rPr lang="en-US" sz="1800" b="1" dirty="0"/>
              <a:t>();</a:t>
            </a:r>
          </a:p>
          <a:p>
            <a:r>
              <a:rPr lang="en-US" sz="1800" b="1" dirty="0" err="1"/>
              <a:t>select.deselectByVisibleText</a:t>
            </a:r>
            <a:r>
              <a:rPr lang="en-US" sz="1800" b="1" dirty="0"/>
              <a:t>();</a:t>
            </a:r>
          </a:p>
          <a:p>
            <a:r>
              <a:rPr lang="en-US" sz="1800" b="1" dirty="0" err="1"/>
              <a:t>getFirstSelectedOption</a:t>
            </a:r>
            <a:r>
              <a:rPr lang="en-US" sz="1800" b="1" dirty="0"/>
              <a:t>()</a:t>
            </a:r>
          </a:p>
          <a:p>
            <a:r>
              <a:rPr lang="en-US" sz="1800" b="1" dirty="0" err="1"/>
              <a:t>getAllSelectedOptions</a:t>
            </a:r>
            <a:r>
              <a:rPr lang="en-US" sz="1800" b="1" dirty="0"/>
              <a:t>() – Returns List</a:t>
            </a:r>
            <a:endParaRPr lang="en-US" sz="1800"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009712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Element properties:</a:t>
            </a:r>
          </a:p>
          <a:p>
            <a:r>
              <a:rPr lang="en-US" sz="1800" b="1" dirty="0" err="1"/>
              <a:t>isDisplayed</a:t>
            </a:r>
            <a:r>
              <a:rPr lang="en-US" sz="1800" b="1" dirty="0"/>
              <a:t>()</a:t>
            </a:r>
          </a:p>
          <a:p>
            <a:r>
              <a:rPr lang="en-US" sz="1800" b="1" dirty="0" err="1"/>
              <a:t>isSelected</a:t>
            </a:r>
            <a:r>
              <a:rPr lang="en-US" sz="1800" b="1" dirty="0"/>
              <a:t>()</a:t>
            </a:r>
          </a:p>
          <a:p>
            <a:r>
              <a:rPr lang="en-US" sz="1800" b="1" dirty="0" err="1"/>
              <a:t>isEnabled</a:t>
            </a:r>
            <a:r>
              <a:rPr lang="en-US" sz="1800" b="1" dirty="0"/>
              <a:t>()</a:t>
            </a:r>
          </a:p>
          <a:p>
            <a:r>
              <a:rPr lang="en-US" sz="1800" b="1" dirty="0"/>
              <a:t>Read Attribute:</a:t>
            </a:r>
          </a:p>
          <a:p>
            <a:r>
              <a:rPr lang="en-US" sz="1800" b="1" dirty="0" err="1"/>
              <a:t>getAttribute</a:t>
            </a:r>
            <a:r>
              <a:rPr lang="en-US" sz="1800" b="1" dirty="0"/>
              <a:t>(“”)</a:t>
            </a:r>
          </a:p>
          <a:p>
            <a:r>
              <a:rPr lang="en-US" sz="1800" b="1" dirty="0"/>
              <a:t>Get attribute from a disabled text box</a:t>
            </a:r>
          </a:p>
          <a:p>
            <a:r>
              <a:rPr lang="en-US" sz="1800" b="1" dirty="0"/>
              <a:t>driver.findElement(By).</a:t>
            </a:r>
            <a:r>
              <a:rPr lang="en-US" sz="1800" b="1" dirty="0" err="1"/>
              <a:t>getAttribute</a:t>
            </a:r>
            <a:r>
              <a:rPr lang="en-US" sz="1800" b="1" dirty="0"/>
              <a:t>(“value”);</a:t>
            </a:r>
            <a:endParaRPr lang="en-US" sz="1800"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879202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Screenshot:</a:t>
            </a:r>
          </a:p>
          <a:p>
            <a:r>
              <a:rPr lang="en-US" sz="1800" b="1" dirty="0"/>
              <a:t>image storage without using any extra libraries.</a:t>
            </a:r>
          </a:p>
          <a:p>
            <a:r>
              <a:rPr lang="en-US" sz="1800" dirty="0" err="1"/>
              <a:t>TakesScreenshot</a:t>
            </a:r>
            <a:r>
              <a:rPr lang="en-US" sz="1800" dirty="0"/>
              <a:t> </a:t>
            </a:r>
            <a:r>
              <a:rPr lang="en-US" sz="1800" dirty="0" err="1"/>
              <a:t>takeScreenshot</a:t>
            </a:r>
            <a:r>
              <a:rPr lang="en-US" sz="1800" dirty="0"/>
              <a:t> = (</a:t>
            </a:r>
            <a:r>
              <a:rPr lang="en-US" sz="1800" dirty="0" err="1"/>
              <a:t>TakesScreenshot</a:t>
            </a:r>
            <a:r>
              <a:rPr lang="en-US" sz="1800" dirty="0"/>
              <a:t>) driver;</a:t>
            </a:r>
          </a:p>
          <a:p>
            <a:r>
              <a:rPr lang="en-US" sz="1800" dirty="0"/>
              <a:t>File </a:t>
            </a:r>
            <a:r>
              <a:rPr lang="en-US" sz="1800" dirty="0" err="1"/>
              <a:t>file</a:t>
            </a:r>
            <a:r>
              <a:rPr lang="en-US" sz="1800" dirty="0"/>
              <a:t> = </a:t>
            </a:r>
            <a:r>
              <a:rPr lang="en-US" sz="1800" dirty="0" err="1"/>
              <a:t>takeScreenshot.getScreenshotAs</a:t>
            </a:r>
            <a:r>
              <a:rPr lang="en-US" sz="1800" dirty="0"/>
              <a:t>(</a:t>
            </a:r>
            <a:r>
              <a:rPr lang="en-US" sz="1800" dirty="0" err="1"/>
              <a:t>OutputType.FILE</a:t>
            </a:r>
            <a:r>
              <a:rPr lang="en-US" sz="1800" dirty="0"/>
              <a:t>);</a:t>
            </a:r>
          </a:p>
          <a:p>
            <a:r>
              <a:rPr lang="en-US" sz="1800" dirty="0" err="1"/>
              <a:t>FileInputStream</a:t>
            </a:r>
            <a:r>
              <a:rPr lang="en-US" sz="1800" dirty="0"/>
              <a:t> </a:t>
            </a:r>
            <a:r>
              <a:rPr lang="en-US" sz="1800" dirty="0" err="1"/>
              <a:t>fis</a:t>
            </a:r>
            <a:r>
              <a:rPr lang="en-US" sz="1800" dirty="0"/>
              <a:t> = new </a:t>
            </a:r>
            <a:r>
              <a:rPr lang="en-US" sz="1800" dirty="0" err="1"/>
              <a:t>FileInputStream</a:t>
            </a:r>
            <a:r>
              <a:rPr lang="en-US" sz="1800" dirty="0"/>
              <a:t>(file);</a:t>
            </a:r>
          </a:p>
          <a:p>
            <a:r>
              <a:rPr lang="en-US" sz="1800" dirty="0" err="1"/>
              <a:t>FileOutputStream</a:t>
            </a:r>
            <a:r>
              <a:rPr lang="en-US" sz="1800" dirty="0"/>
              <a:t> </a:t>
            </a:r>
            <a:r>
              <a:rPr lang="en-US" sz="1800" dirty="0" err="1"/>
              <a:t>fos</a:t>
            </a:r>
            <a:r>
              <a:rPr lang="en-US" sz="1800" dirty="0"/>
              <a:t> = new </a:t>
            </a:r>
            <a:r>
              <a:rPr lang="en-US" sz="1800" dirty="0" err="1"/>
              <a:t>FileOutputStream</a:t>
            </a:r>
            <a:r>
              <a:rPr lang="en-US" sz="1800" dirty="0"/>
              <a:t>(new File(</a:t>
            </a:r>
            <a:r>
              <a:rPr lang="en-US" sz="1800" dirty="0" err="1"/>
              <a:t>System.getProperty</a:t>
            </a:r>
            <a:r>
              <a:rPr lang="en-US" sz="1800" dirty="0"/>
              <a:t>("</a:t>
            </a:r>
            <a:r>
              <a:rPr lang="en-US" sz="1800" dirty="0" err="1"/>
              <a:t>user.dir</a:t>
            </a:r>
            <a:r>
              <a:rPr lang="en-US" sz="1800" dirty="0"/>
              <a:t>")+"/test.jpg"));</a:t>
            </a:r>
          </a:p>
          <a:p>
            <a:r>
              <a:rPr lang="en-US" sz="1800" dirty="0" err="1"/>
              <a:t>int</a:t>
            </a:r>
            <a:r>
              <a:rPr lang="en-US" sz="1800" dirty="0"/>
              <a:t> cursor;</a:t>
            </a:r>
          </a:p>
          <a:p>
            <a:r>
              <a:rPr lang="en-US" sz="1800" dirty="0"/>
              <a:t>while((cursor=</a:t>
            </a:r>
            <a:r>
              <a:rPr lang="en-US" sz="1800" dirty="0" err="1"/>
              <a:t>fis.read</a:t>
            </a:r>
            <a:r>
              <a:rPr lang="en-US" sz="1800" dirty="0"/>
              <a:t>())!=-1) {</a:t>
            </a:r>
          </a:p>
          <a:p>
            <a:r>
              <a:rPr lang="en-US" sz="1800" dirty="0"/>
              <a:t>	</a:t>
            </a:r>
            <a:r>
              <a:rPr lang="en-US" sz="1800" dirty="0" err="1"/>
              <a:t>fos.write</a:t>
            </a:r>
            <a:r>
              <a:rPr lang="en-US" sz="1800" dirty="0"/>
              <a:t>(cursor);</a:t>
            </a:r>
          </a:p>
          <a:p>
            <a:r>
              <a:rPr lang="en-US" sz="1800" dirty="0"/>
              <a:t>}</a:t>
            </a:r>
          </a:p>
          <a:p>
            <a:r>
              <a:rPr lang="en-US" sz="1800" dirty="0" err="1"/>
              <a:t>fos.close</a:t>
            </a:r>
            <a:r>
              <a:rPr lang="en-US" sz="1800" dirty="0"/>
              <a:t>();</a:t>
            </a:r>
          </a:p>
          <a:p>
            <a:r>
              <a:rPr lang="en-US" sz="1800" dirty="0" err="1"/>
              <a:t>fis.close</a:t>
            </a:r>
            <a:r>
              <a:rPr lang="en-US" sz="1800" dirty="0"/>
              <a:t>();</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0300388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B1E5E-61BB-4D3E-9B28-C1CE94783D62}"/>
              </a:ext>
            </a:extLst>
          </p:cNvPr>
          <p:cNvSpPr>
            <a:spLocks noGrp="1"/>
          </p:cNvSpPr>
          <p:nvPr>
            <p:ph sz="quarter" idx="12"/>
          </p:nvPr>
        </p:nvSpPr>
        <p:spPr/>
        <p:txBody>
          <a:bodyPr>
            <a:normAutofit fontScale="92500" lnSpcReduction="10000"/>
          </a:bodyPr>
          <a:lstStyle/>
          <a:p>
            <a:r>
              <a:rPr lang="en-US" dirty="0"/>
              <a:t>TestNG is a very important framework when you are actually developing the framework from scratch level.</a:t>
            </a:r>
          </a:p>
          <a:p>
            <a:r>
              <a:rPr lang="en-US" dirty="0"/>
              <a:t>TestNG provides you full control over the test cases and the execution of the test cases. Due to this reason, TestNG is also known as a testing framework.</a:t>
            </a:r>
          </a:p>
          <a:p>
            <a:r>
              <a:rPr lang="en-US" dirty="0"/>
              <a:t>Cedric </a:t>
            </a:r>
            <a:r>
              <a:rPr lang="en-US" dirty="0" err="1"/>
              <a:t>Beust</a:t>
            </a:r>
            <a:r>
              <a:rPr lang="en-US" dirty="0"/>
              <a:t> is the developer of a TestNG framework.</a:t>
            </a:r>
          </a:p>
          <a:p>
            <a:r>
              <a:rPr lang="en-US" dirty="0"/>
              <a:t>If you want to run a test case A before that as a pre-request you need to run multiple test cases before you begin a test case A. </a:t>
            </a:r>
          </a:p>
          <a:p>
            <a:r>
              <a:rPr lang="en-US" dirty="0"/>
              <a:t>You can set and map with the help of TestNG so that pre-request test cases run first and then only it will trigger a test case A. In such way, you can control the test cases.</a:t>
            </a:r>
            <a:endParaRPr lang="en-IN" dirty="0"/>
          </a:p>
        </p:txBody>
      </p:sp>
      <p:sp>
        <p:nvSpPr>
          <p:cNvPr id="3" name="Title 2">
            <a:extLst>
              <a:ext uri="{FF2B5EF4-FFF2-40B4-BE49-F238E27FC236}">
                <a16:creationId xmlns:a16="http://schemas.microsoft.com/office/drawing/2014/main" id="{4B5305D5-16D0-4A42-B690-2FB3DCECFEE3}"/>
              </a:ext>
            </a:extLst>
          </p:cNvPr>
          <p:cNvSpPr>
            <a:spLocks noGrp="1"/>
          </p:cNvSpPr>
          <p:nvPr>
            <p:ph type="title"/>
          </p:nvPr>
        </p:nvSpPr>
        <p:spPr/>
        <p:txBody>
          <a:bodyPr/>
          <a:lstStyle/>
          <a:p>
            <a:r>
              <a:rPr lang="en-IN" dirty="0"/>
              <a:t>What is TestNG</a:t>
            </a:r>
          </a:p>
        </p:txBody>
      </p:sp>
    </p:spTree>
    <p:extLst>
      <p:ext uri="{BB962C8B-B14F-4D97-AF65-F5344CB8AC3E}">
        <p14:creationId xmlns:p14="http://schemas.microsoft.com/office/powerpoint/2010/main" val="26352494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B1E5E-61BB-4D3E-9B28-C1CE94783D62}"/>
              </a:ext>
            </a:extLst>
          </p:cNvPr>
          <p:cNvSpPr>
            <a:spLocks noGrp="1"/>
          </p:cNvSpPr>
          <p:nvPr>
            <p:ph sz="quarter" idx="12"/>
          </p:nvPr>
        </p:nvSpPr>
        <p:spPr/>
        <p:txBody>
          <a:bodyPr>
            <a:normAutofit/>
          </a:bodyPr>
          <a:lstStyle/>
          <a:p>
            <a:r>
              <a:rPr lang="en-US" dirty="0"/>
              <a:t>TestNG framework came after Junit, and TestNG framework adds more powerful functionality and easier to use.</a:t>
            </a:r>
          </a:p>
          <a:p>
            <a:r>
              <a:rPr lang="en-US" dirty="0"/>
              <a:t>It is an open source automated TestNG framework. In TestNG, NG stands for "Next Generation".</a:t>
            </a:r>
          </a:p>
          <a:p>
            <a:r>
              <a:rPr lang="en-US" dirty="0"/>
              <a:t>TestNG framework eliminates the limitations of the older framework by providing more powerful and flexible test cases with help of easy annotations, grouping, sequencing and parametrizing.</a:t>
            </a:r>
            <a:endParaRPr lang="en-IN" dirty="0"/>
          </a:p>
        </p:txBody>
      </p:sp>
      <p:sp>
        <p:nvSpPr>
          <p:cNvPr id="3" name="Title 2">
            <a:extLst>
              <a:ext uri="{FF2B5EF4-FFF2-40B4-BE49-F238E27FC236}">
                <a16:creationId xmlns:a16="http://schemas.microsoft.com/office/drawing/2014/main" id="{4B5305D5-16D0-4A42-B690-2FB3DCECFEE3}"/>
              </a:ext>
            </a:extLst>
          </p:cNvPr>
          <p:cNvSpPr>
            <a:spLocks noGrp="1"/>
          </p:cNvSpPr>
          <p:nvPr>
            <p:ph type="title"/>
          </p:nvPr>
        </p:nvSpPr>
        <p:spPr/>
        <p:txBody>
          <a:bodyPr/>
          <a:lstStyle/>
          <a:p>
            <a:r>
              <a:rPr lang="en-IN" dirty="0"/>
              <a:t>What is TestNG</a:t>
            </a:r>
          </a:p>
        </p:txBody>
      </p:sp>
    </p:spTree>
    <p:extLst>
      <p:ext uri="{BB962C8B-B14F-4D97-AF65-F5344CB8AC3E}">
        <p14:creationId xmlns:p14="http://schemas.microsoft.com/office/powerpoint/2010/main" val="16422747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TestNG</a:t>
            </a:r>
            <a:r>
              <a:rPr lang="en-US" dirty="0"/>
              <a:t> is an automation testing framework in which NG stands for "Next Generation".</a:t>
            </a:r>
          </a:p>
          <a:p>
            <a:r>
              <a:rPr lang="en-US" dirty="0" err="1"/>
              <a:t>TestNG</a:t>
            </a:r>
            <a:r>
              <a:rPr lang="en-US" dirty="0"/>
              <a:t> is inspired from JUnit which uses the annotations (@).</a:t>
            </a:r>
          </a:p>
          <a:p>
            <a:r>
              <a:rPr lang="en-US" dirty="0"/>
              <a:t>Using </a:t>
            </a:r>
            <a:r>
              <a:rPr lang="en-US" dirty="0" err="1"/>
              <a:t>TestNG</a:t>
            </a:r>
            <a:r>
              <a:rPr lang="en-US" dirty="0"/>
              <a:t> you can generate a proper report, and you can easily come to know how many test cases are passed, failed and skipped.</a:t>
            </a:r>
          </a:p>
          <a:p>
            <a:r>
              <a:rPr lang="en-US" dirty="0"/>
              <a:t>You can execute failed test case separately.</a:t>
            </a:r>
          </a:p>
          <a:p>
            <a:endParaRPr lang="en-IN" dirty="0"/>
          </a:p>
        </p:txBody>
      </p:sp>
      <p:sp>
        <p:nvSpPr>
          <p:cNvPr id="3" name="Title 2"/>
          <p:cNvSpPr>
            <a:spLocks noGrp="1"/>
          </p:cNvSpPr>
          <p:nvPr>
            <p:ph type="title"/>
          </p:nvPr>
        </p:nvSpPr>
        <p:spPr/>
        <p:txBody>
          <a:bodyPr/>
          <a:lstStyle/>
          <a:p>
            <a:r>
              <a:rPr lang="en-IN" dirty="0"/>
              <a:t>TEST NG Framework</a:t>
            </a:r>
          </a:p>
        </p:txBody>
      </p:sp>
    </p:spTree>
    <p:extLst>
      <p:ext uri="{BB962C8B-B14F-4D97-AF65-F5344CB8AC3E}">
        <p14:creationId xmlns:p14="http://schemas.microsoft.com/office/powerpoint/2010/main" val="42592159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TestNG</a:t>
            </a:r>
            <a:r>
              <a:rPr lang="en-US" dirty="0"/>
              <a:t> is an automation testing framework in which NG stands for "Next Generation".</a:t>
            </a:r>
          </a:p>
          <a:p>
            <a:r>
              <a:rPr lang="en-US" dirty="0" err="1"/>
              <a:t>TestNG</a:t>
            </a:r>
            <a:r>
              <a:rPr lang="en-US" dirty="0"/>
              <a:t> is inspired from JUnit which uses the annotations (@).</a:t>
            </a:r>
          </a:p>
          <a:p>
            <a:r>
              <a:rPr lang="en-US" dirty="0"/>
              <a:t>Using </a:t>
            </a:r>
            <a:r>
              <a:rPr lang="en-US" dirty="0" err="1"/>
              <a:t>TestNG</a:t>
            </a:r>
            <a:r>
              <a:rPr lang="en-US" dirty="0"/>
              <a:t> you can generate a proper report, and you can easily come to know how many test cases are passed, failed and skipped.</a:t>
            </a:r>
          </a:p>
          <a:p>
            <a:r>
              <a:rPr lang="en-US" dirty="0"/>
              <a:t>You can execute failed test case separately.</a:t>
            </a:r>
          </a:p>
          <a:p>
            <a:r>
              <a:rPr lang="en-US" dirty="0"/>
              <a:t>The </a:t>
            </a:r>
            <a:r>
              <a:rPr lang="en-US" dirty="0" err="1"/>
              <a:t>TestNG</a:t>
            </a:r>
            <a:r>
              <a:rPr lang="en-US" dirty="0"/>
              <a:t> provides an option, i.e., testng-failed.xml file in test-output folder. </a:t>
            </a:r>
          </a:p>
          <a:p>
            <a:endParaRPr lang="en-IN" dirty="0"/>
          </a:p>
        </p:txBody>
      </p:sp>
      <p:sp>
        <p:nvSpPr>
          <p:cNvPr id="3" name="Title 2"/>
          <p:cNvSpPr>
            <a:spLocks noGrp="1"/>
          </p:cNvSpPr>
          <p:nvPr>
            <p:ph type="title"/>
          </p:nvPr>
        </p:nvSpPr>
        <p:spPr/>
        <p:txBody>
          <a:bodyPr/>
          <a:lstStyle/>
          <a:p>
            <a:r>
              <a:rPr lang="en-IN" dirty="0"/>
              <a:t>TEST NG Framework</a:t>
            </a:r>
          </a:p>
        </p:txBody>
      </p:sp>
    </p:spTree>
    <p:extLst>
      <p:ext uri="{BB962C8B-B14F-4D97-AF65-F5344CB8AC3E}">
        <p14:creationId xmlns:p14="http://schemas.microsoft.com/office/powerpoint/2010/main" val="15255121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Generate the report in a proper format including a number of test cases runs, the number of test cases passed, the number of test cases failed, and the number of test cases skipped.</a:t>
            </a:r>
          </a:p>
          <a:p>
            <a:r>
              <a:rPr lang="en-US" dirty="0"/>
              <a:t>Multiple test cases can be grouped more easily by converting them into testng.xml file. In which you can make priorities which test case should be executed first.</a:t>
            </a:r>
          </a:p>
          <a:p>
            <a:r>
              <a:rPr lang="en-US" dirty="0"/>
              <a:t>The same test case can be executed multiple times without loops just by using keyword called 'invocation count.'</a:t>
            </a:r>
          </a:p>
          <a:p>
            <a:r>
              <a:rPr lang="en-US" dirty="0"/>
              <a:t>Using </a:t>
            </a:r>
            <a:r>
              <a:rPr lang="en-US" dirty="0" err="1"/>
              <a:t>testng</a:t>
            </a:r>
            <a:r>
              <a:rPr lang="en-US" dirty="0"/>
              <a:t>, you can execute multiple test cases on multiple browsers, i.e., cross browser testing.</a:t>
            </a:r>
          </a:p>
          <a:p>
            <a:r>
              <a:rPr lang="en-US" dirty="0"/>
              <a:t>The testing framework can be easily integrated with tools like Maven, Jenkins, etc.</a:t>
            </a:r>
          </a:p>
          <a:p>
            <a:endParaRPr lang="en-IN" dirty="0"/>
          </a:p>
        </p:txBody>
      </p:sp>
      <p:sp>
        <p:nvSpPr>
          <p:cNvPr id="3" name="Title 2"/>
          <p:cNvSpPr>
            <a:spLocks noGrp="1"/>
          </p:cNvSpPr>
          <p:nvPr>
            <p:ph type="title"/>
          </p:nvPr>
        </p:nvSpPr>
        <p:spPr/>
        <p:txBody>
          <a:bodyPr/>
          <a:lstStyle/>
          <a:p>
            <a:r>
              <a:rPr lang="en-IN" dirty="0"/>
              <a:t>Why TEST NG Framework</a:t>
            </a:r>
          </a:p>
        </p:txBody>
      </p:sp>
    </p:spTree>
    <p:extLst>
      <p:ext uri="{BB962C8B-B14F-4D97-AF65-F5344CB8AC3E}">
        <p14:creationId xmlns:p14="http://schemas.microsoft.com/office/powerpoint/2010/main" val="33824918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Annotations used in the testing are very easy to understand ex: @</a:t>
            </a:r>
            <a:r>
              <a:rPr lang="en-US" dirty="0" err="1"/>
              <a:t>BeforeMethod</a:t>
            </a:r>
            <a:r>
              <a:rPr lang="en-US" dirty="0"/>
              <a:t>, @</a:t>
            </a:r>
            <a:r>
              <a:rPr lang="en-US" dirty="0" err="1"/>
              <a:t>AfterMethod</a:t>
            </a:r>
            <a:r>
              <a:rPr lang="en-US" dirty="0"/>
              <a:t>, @</a:t>
            </a:r>
            <a:r>
              <a:rPr lang="en-US" dirty="0" err="1"/>
              <a:t>BeforeTest</a:t>
            </a:r>
            <a:r>
              <a:rPr lang="en-US" dirty="0"/>
              <a:t>, @</a:t>
            </a:r>
            <a:r>
              <a:rPr lang="en-US" dirty="0" err="1"/>
              <a:t>AfterTest</a:t>
            </a:r>
            <a:endParaRPr lang="en-US" dirty="0"/>
          </a:p>
          <a:p>
            <a:r>
              <a:rPr lang="en-US" dirty="0"/>
              <a:t>WebDriver has no native mechanism for generating reports. </a:t>
            </a:r>
            <a:r>
              <a:rPr lang="en-US" dirty="0" err="1"/>
              <a:t>TestNG</a:t>
            </a:r>
            <a:r>
              <a:rPr lang="en-US" dirty="0"/>
              <a:t> can generate the report in a readable format like the one shown below.</a:t>
            </a:r>
          </a:p>
          <a:p>
            <a:endParaRPr lang="en-IN" dirty="0"/>
          </a:p>
        </p:txBody>
      </p:sp>
      <p:sp>
        <p:nvSpPr>
          <p:cNvPr id="3" name="Title 2"/>
          <p:cNvSpPr>
            <a:spLocks noGrp="1"/>
          </p:cNvSpPr>
          <p:nvPr>
            <p:ph type="title"/>
          </p:nvPr>
        </p:nvSpPr>
        <p:spPr/>
        <p:txBody>
          <a:bodyPr/>
          <a:lstStyle/>
          <a:p>
            <a:r>
              <a:rPr lang="en-IN" dirty="0"/>
              <a:t>Why TEST NG Framework</a:t>
            </a:r>
          </a:p>
        </p:txBody>
      </p:sp>
      <p:pic>
        <p:nvPicPr>
          <p:cNvPr id="1026" name="Picture 2" descr="TestNG Tutorial: Install, Annotations, Framework, Examples in SELEN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114800"/>
            <a:ext cx="4046076" cy="228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22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There are three major advantages of </a:t>
            </a:r>
            <a:r>
              <a:rPr lang="en-US" dirty="0" err="1"/>
              <a:t>TestNG</a:t>
            </a:r>
            <a:r>
              <a:rPr lang="en-US" dirty="0"/>
              <a:t> over JUnit:</a:t>
            </a:r>
          </a:p>
          <a:p>
            <a:r>
              <a:rPr lang="en-US" dirty="0"/>
              <a:t>Annotations are easier to understand</a:t>
            </a:r>
          </a:p>
          <a:p>
            <a:r>
              <a:rPr lang="en-US" dirty="0"/>
              <a:t>Test cases can be grouped more easily</a:t>
            </a:r>
          </a:p>
          <a:p>
            <a:r>
              <a:rPr lang="en-US" dirty="0"/>
              <a:t>Parallel testing is possible</a:t>
            </a:r>
          </a:p>
          <a:p>
            <a:endParaRPr lang="en-IN" dirty="0"/>
          </a:p>
        </p:txBody>
      </p:sp>
      <p:sp>
        <p:nvSpPr>
          <p:cNvPr id="3" name="Title 2"/>
          <p:cNvSpPr>
            <a:spLocks noGrp="1"/>
          </p:cNvSpPr>
          <p:nvPr>
            <p:ph type="title"/>
          </p:nvPr>
        </p:nvSpPr>
        <p:spPr/>
        <p:txBody>
          <a:bodyPr/>
          <a:lstStyle/>
          <a:p>
            <a:r>
              <a:rPr lang="en-IN" dirty="0"/>
              <a:t>Why TEST NG Framework</a:t>
            </a:r>
          </a:p>
        </p:txBody>
      </p:sp>
    </p:spTree>
    <p:extLst>
      <p:ext uri="{BB962C8B-B14F-4D97-AF65-F5344CB8AC3E}">
        <p14:creationId xmlns:p14="http://schemas.microsoft.com/office/powerpoint/2010/main" val="330365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lstStyle/>
          <a:p>
            <a:r>
              <a:rPr lang="en-IN" dirty="0"/>
              <a:t>Linear Automation Framework</a:t>
            </a:r>
          </a:p>
          <a:p>
            <a:r>
              <a:rPr lang="en-IN" dirty="0"/>
              <a:t>Modular Driven Framework</a:t>
            </a:r>
          </a:p>
          <a:p>
            <a:r>
              <a:rPr lang="en-IN" dirty="0" err="1"/>
              <a:t>Behavior</a:t>
            </a:r>
            <a:r>
              <a:rPr lang="en-IN" dirty="0"/>
              <a:t> Driven framework</a:t>
            </a:r>
          </a:p>
          <a:p>
            <a:r>
              <a:rPr lang="en-IN" dirty="0"/>
              <a:t>Data-Driven Framework</a:t>
            </a:r>
          </a:p>
          <a:p>
            <a:r>
              <a:rPr lang="en-IN" dirty="0"/>
              <a:t>Keyword-Driven Framework</a:t>
            </a:r>
          </a:p>
          <a:p>
            <a:r>
              <a:rPr lang="en-IN" dirty="0"/>
              <a:t>Hybrid Testing Framework</a:t>
            </a:r>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2802925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0684E-8B21-439A-9D4C-5250E4AACBF4}"/>
              </a:ext>
            </a:extLst>
          </p:cNvPr>
          <p:cNvSpPr>
            <a:spLocks noGrp="1"/>
          </p:cNvSpPr>
          <p:nvPr>
            <p:ph sz="quarter" idx="12"/>
          </p:nvPr>
        </p:nvSpPr>
        <p:spPr/>
        <p:txBody>
          <a:bodyPr/>
          <a:lstStyle/>
          <a:p>
            <a:r>
              <a:rPr lang="en-US" dirty="0"/>
              <a:t>Step 1: Go to the official website of the TestNG. Click on the link given below: </a:t>
            </a:r>
            <a:r>
              <a:rPr lang="en-US" dirty="0">
                <a:hlinkClick r:id="rId2"/>
              </a:rPr>
              <a:t>https://testng.org/doc/</a:t>
            </a:r>
            <a:endParaRPr lang="en-US" dirty="0"/>
          </a:p>
          <a:p>
            <a:r>
              <a:rPr lang="en-US" dirty="0"/>
              <a:t>Step 2: Click on the Eclipse appearing on the menu bar. After clicking on the Eclipse, the screen appears </a:t>
            </a:r>
          </a:p>
          <a:p>
            <a:r>
              <a:rPr lang="en-US" dirty="0"/>
              <a:t>Step 3: Click on the Installation appearing on the top of the Table of Contents, and then click on the "install the plug-in". On clicking on the link "install the plug in", the screen appears</a:t>
            </a:r>
          </a:p>
          <a:p>
            <a:r>
              <a:rPr lang="en-US" dirty="0"/>
              <a:t> https://testng.org/testng-eclipse-update-site.</a:t>
            </a:r>
          </a:p>
          <a:p>
            <a:endParaRPr lang="en-IN" dirty="0"/>
          </a:p>
        </p:txBody>
      </p:sp>
      <p:sp>
        <p:nvSpPr>
          <p:cNvPr id="3" name="Title 2">
            <a:extLst>
              <a:ext uri="{FF2B5EF4-FFF2-40B4-BE49-F238E27FC236}">
                <a16:creationId xmlns:a16="http://schemas.microsoft.com/office/drawing/2014/main" id="{D45FF47B-6ECF-499D-80F0-CEFAD004D1E3}"/>
              </a:ext>
            </a:extLst>
          </p:cNvPr>
          <p:cNvSpPr>
            <a:spLocks noGrp="1"/>
          </p:cNvSpPr>
          <p:nvPr>
            <p:ph type="title"/>
          </p:nvPr>
        </p:nvSpPr>
        <p:spPr/>
        <p:txBody>
          <a:bodyPr/>
          <a:lstStyle/>
          <a:p>
            <a:r>
              <a:rPr lang="en-US" dirty="0"/>
              <a:t>TestNG Installation and Configuration in Eclipse</a:t>
            </a:r>
            <a:endParaRPr lang="en-IN" dirty="0"/>
          </a:p>
        </p:txBody>
      </p:sp>
    </p:spTree>
    <p:extLst>
      <p:ext uri="{BB962C8B-B14F-4D97-AF65-F5344CB8AC3E}">
        <p14:creationId xmlns:p14="http://schemas.microsoft.com/office/powerpoint/2010/main" val="3198211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0684E-8B21-439A-9D4C-5250E4AACBF4}"/>
              </a:ext>
            </a:extLst>
          </p:cNvPr>
          <p:cNvSpPr>
            <a:spLocks noGrp="1"/>
          </p:cNvSpPr>
          <p:nvPr>
            <p:ph sz="quarter" idx="12"/>
          </p:nvPr>
        </p:nvSpPr>
        <p:spPr/>
        <p:txBody>
          <a:bodyPr/>
          <a:lstStyle/>
          <a:p>
            <a:r>
              <a:rPr lang="en-US" dirty="0"/>
              <a:t>In the above screen, the URL is given https://beust.com/eclipse under the category "Install from update site". To install the TestNG plug-in in Eclipse, we need to add this given URL in Eclipse.</a:t>
            </a:r>
          </a:p>
          <a:p>
            <a:endParaRPr lang="en-US" dirty="0"/>
          </a:p>
          <a:p>
            <a:r>
              <a:rPr lang="en-US" dirty="0"/>
              <a:t>Step 5: Copy the URL https://beust.com/eclipse. Once you paste the URL, then press the Enter. However, in your case, you will see Pending for few seconds, thereafter you will see that TestNG plug-in has been loaded.</a:t>
            </a:r>
          </a:p>
          <a:p>
            <a:endParaRPr lang="en-US" dirty="0"/>
          </a:p>
          <a:p>
            <a:endParaRPr lang="en-IN" dirty="0"/>
          </a:p>
        </p:txBody>
      </p:sp>
      <p:sp>
        <p:nvSpPr>
          <p:cNvPr id="3" name="Title 2">
            <a:extLst>
              <a:ext uri="{FF2B5EF4-FFF2-40B4-BE49-F238E27FC236}">
                <a16:creationId xmlns:a16="http://schemas.microsoft.com/office/drawing/2014/main" id="{D45FF47B-6ECF-499D-80F0-CEFAD004D1E3}"/>
              </a:ext>
            </a:extLst>
          </p:cNvPr>
          <p:cNvSpPr>
            <a:spLocks noGrp="1"/>
          </p:cNvSpPr>
          <p:nvPr>
            <p:ph type="title"/>
          </p:nvPr>
        </p:nvSpPr>
        <p:spPr/>
        <p:txBody>
          <a:bodyPr/>
          <a:lstStyle/>
          <a:p>
            <a:r>
              <a:rPr lang="en-US" dirty="0"/>
              <a:t>TestNG Installation and Configuration in Eclipse</a:t>
            </a:r>
            <a:endParaRPr lang="en-IN" dirty="0"/>
          </a:p>
        </p:txBody>
      </p:sp>
    </p:spTree>
    <p:extLst>
      <p:ext uri="{BB962C8B-B14F-4D97-AF65-F5344CB8AC3E}">
        <p14:creationId xmlns:p14="http://schemas.microsoft.com/office/powerpoint/2010/main" val="41266694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4B8CB-E306-4D70-8914-61596BB88466}"/>
              </a:ext>
            </a:extLst>
          </p:cNvPr>
          <p:cNvSpPr>
            <a:spLocks noGrp="1"/>
          </p:cNvSpPr>
          <p:nvPr>
            <p:ph type="title"/>
          </p:nvPr>
        </p:nvSpPr>
        <p:spPr/>
        <p:txBody>
          <a:bodyPr/>
          <a:lstStyle/>
          <a:p>
            <a:r>
              <a:rPr lang="en-IN" dirty="0"/>
              <a:t>Features of TestNG</a:t>
            </a:r>
          </a:p>
        </p:txBody>
      </p:sp>
      <p:pic>
        <p:nvPicPr>
          <p:cNvPr id="2050" name="Picture 2" descr="Features of TestNG">
            <a:extLst>
              <a:ext uri="{FF2B5EF4-FFF2-40B4-BE49-F238E27FC236}">
                <a16:creationId xmlns:a16="http://schemas.microsoft.com/office/drawing/2014/main" id="{67CF2F88-94E5-481F-AAA1-AAB080CD6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2100"/>
            <a:ext cx="730169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2587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a:r>
            <a:r>
              <a:rPr lang="en-US" dirty="0" err="1"/>
              <a:t>BeforeSuite</a:t>
            </a:r>
            <a:r>
              <a:rPr lang="en-US" dirty="0"/>
              <a:t>: The annotated method will be run before all tests in this suite have run.</a:t>
            </a:r>
          </a:p>
          <a:p>
            <a:endParaRPr lang="en-US" dirty="0"/>
          </a:p>
          <a:p>
            <a:r>
              <a:rPr lang="en-US" dirty="0"/>
              <a:t>@</a:t>
            </a:r>
            <a:r>
              <a:rPr lang="en-US" dirty="0" err="1"/>
              <a:t>AfterSuite</a:t>
            </a:r>
            <a:r>
              <a:rPr lang="en-US" dirty="0"/>
              <a:t>: The annotated method will be run after all tests in this suite have run.</a:t>
            </a:r>
          </a:p>
          <a:p>
            <a:endParaRPr lang="en-US" dirty="0"/>
          </a:p>
          <a:p>
            <a:r>
              <a:rPr lang="en-US" dirty="0"/>
              <a:t>@</a:t>
            </a:r>
            <a:r>
              <a:rPr lang="en-US" dirty="0" err="1"/>
              <a:t>BeforeTest</a:t>
            </a:r>
            <a:r>
              <a:rPr lang="en-US" dirty="0"/>
              <a:t>: The annotated method will be run before any test method belonging to the classes inside the tag is run.</a:t>
            </a:r>
            <a:endParaRPr lang="en-IN" dirty="0"/>
          </a:p>
        </p:txBody>
      </p:sp>
      <p:sp>
        <p:nvSpPr>
          <p:cNvPr id="3" name="Title 2"/>
          <p:cNvSpPr>
            <a:spLocks noGrp="1"/>
          </p:cNvSpPr>
          <p:nvPr>
            <p:ph type="title"/>
          </p:nvPr>
        </p:nvSpPr>
        <p:spPr/>
        <p:txBody>
          <a:bodyPr/>
          <a:lstStyle/>
          <a:p>
            <a:r>
              <a:rPr lang="en-IN" dirty="0" err="1"/>
              <a:t>TestNG</a:t>
            </a:r>
            <a:r>
              <a:rPr lang="en-IN" dirty="0"/>
              <a:t> Annotations</a:t>
            </a:r>
          </a:p>
        </p:txBody>
      </p:sp>
    </p:spTree>
    <p:extLst>
      <p:ext uri="{BB962C8B-B14F-4D97-AF65-F5344CB8AC3E}">
        <p14:creationId xmlns:p14="http://schemas.microsoft.com/office/powerpoint/2010/main" val="25878733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a:t>
            </a:r>
            <a:r>
              <a:rPr lang="en-US" b="1" dirty="0" err="1"/>
              <a:t>AfterTest</a:t>
            </a:r>
            <a:r>
              <a:rPr lang="en-US" dirty="0"/>
              <a:t>: The annotated method will be run after all the test methods belonging to the classes inside the tag have run.</a:t>
            </a:r>
          </a:p>
          <a:p>
            <a:r>
              <a:rPr lang="en-US" b="1" dirty="0"/>
              <a:t>@</a:t>
            </a:r>
            <a:r>
              <a:rPr lang="en-US" b="1" dirty="0" err="1"/>
              <a:t>BeforeGroups</a:t>
            </a:r>
            <a:r>
              <a:rPr lang="en-US" dirty="0"/>
              <a:t>: The list of groups that this configuration method will run before. This method is guaranteed to run shortly before the first test method that belongs to any of these groups is invoked.</a:t>
            </a:r>
          </a:p>
          <a:p>
            <a:r>
              <a:rPr lang="en-US" b="1" dirty="0"/>
              <a:t>@</a:t>
            </a:r>
            <a:r>
              <a:rPr lang="en-US" b="1" dirty="0" err="1"/>
              <a:t>AfterGroups</a:t>
            </a:r>
            <a:r>
              <a:rPr lang="en-US" dirty="0"/>
              <a:t>: The list of groups that this configuration method will run after. This method is guaranteed to run shortly after the last test method that belongs to any of these groups is invoked.</a:t>
            </a:r>
          </a:p>
        </p:txBody>
      </p:sp>
      <p:sp>
        <p:nvSpPr>
          <p:cNvPr id="3" name="Title 2"/>
          <p:cNvSpPr>
            <a:spLocks noGrp="1"/>
          </p:cNvSpPr>
          <p:nvPr>
            <p:ph type="title"/>
          </p:nvPr>
        </p:nvSpPr>
        <p:spPr/>
        <p:txBody>
          <a:bodyPr/>
          <a:lstStyle/>
          <a:p>
            <a:r>
              <a:rPr lang="en-IN" dirty="0" err="1"/>
              <a:t>TestNG</a:t>
            </a:r>
            <a:r>
              <a:rPr lang="en-IN" dirty="0"/>
              <a:t> Annotations</a:t>
            </a:r>
          </a:p>
        </p:txBody>
      </p:sp>
    </p:spTree>
    <p:extLst>
      <p:ext uri="{BB962C8B-B14F-4D97-AF65-F5344CB8AC3E}">
        <p14:creationId xmlns:p14="http://schemas.microsoft.com/office/powerpoint/2010/main" val="4077934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a:t>
            </a:r>
            <a:r>
              <a:rPr lang="en-US" b="1" dirty="0" err="1"/>
              <a:t>BeforeClass</a:t>
            </a:r>
            <a:r>
              <a:rPr lang="en-US" dirty="0"/>
              <a:t>: The annotated method will be run before the first test method in the current class is invoked.</a:t>
            </a:r>
          </a:p>
          <a:p>
            <a:r>
              <a:rPr lang="en-US" b="1" dirty="0"/>
              <a:t>@</a:t>
            </a:r>
            <a:r>
              <a:rPr lang="en-US" b="1" dirty="0" err="1"/>
              <a:t>AfterClass</a:t>
            </a:r>
            <a:r>
              <a:rPr lang="en-US" dirty="0"/>
              <a:t>: The annotated method will be run after all the test methods in the current class have been run.</a:t>
            </a:r>
          </a:p>
          <a:p>
            <a:r>
              <a:rPr lang="en-US" b="1" dirty="0"/>
              <a:t>@</a:t>
            </a:r>
            <a:r>
              <a:rPr lang="en-US" b="1" dirty="0" err="1"/>
              <a:t>BeforeMethod</a:t>
            </a:r>
            <a:r>
              <a:rPr lang="en-US" dirty="0"/>
              <a:t>: The annotated method will be run before each test method.</a:t>
            </a:r>
          </a:p>
          <a:p>
            <a:r>
              <a:rPr lang="en-US" b="1" dirty="0"/>
              <a:t>@</a:t>
            </a:r>
            <a:r>
              <a:rPr lang="en-US" b="1" dirty="0" err="1"/>
              <a:t>AfterMethod</a:t>
            </a:r>
            <a:r>
              <a:rPr lang="en-US" dirty="0"/>
              <a:t>: The annotated method will be run after each test method.</a:t>
            </a:r>
          </a:p>
          <a:p>
            <a:r>
              <a:rPr lang="en-US" b="1" dirty="0"/>
              <a:t>@Test</a:t>
            </a:r>
            <a:r>
              <a:rPr lang="en-US" dirty="0"/>
              <a:t>: The annotated method is a part of a test case</a:t>
            </a:r>
          </a:p>
        </p:txBody>
      </p:sp>
      <p:sp>
        <p:nvSpPr>
          <p:cNvPr id="3" name="Title 2"/>
          <p:cNvSpPr>
            <a:spLocks noGrp="1"/>
          </p:cNvSpPr>
          <p:nvPr>
            <p:ph type="title"/>
          </p:nvPr>
        </p:nvSpPr>
        <p:spPr/>
        <p:txBody>
          <a:bodyPr/>
          <a:lstStyle/>
          <a:p>
            <a:r>
              <a:rPr lang="en-IN" dirty="0" err="1"/>
              <a:t>TestNG</a:t>
            </a:r>
            <a:r>
              <a:rPr lang="en-IN" dirty="0"/>
              <a:t> Annotations</a:t>
            </a:r>
          </a:p>
        </p:txBody>
      </p:sp>
    </p:spTree>
    <p:extLst>
      <p:ext uri="{BB962C8B-B14F-4D97-AF65-F5344CB8AC3E}">
        <p14:creationId xmlns:p14="http://schemas.microsoft.com/office/powerpoint/2010/main" val="22006312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C3742-21D5-4780-B594-5AD8349CDE92}"/>
              </a:ext>
            </a:extLst>
          </p:cNvPr>
          <p:cNvSpPr>
            <a:spLocks noGrp="1"/>
          </p:cNvSpPr>
          <p:nvPr>
            <p:ph type="title"/>
          </p:nvPr>
        </p:nvSpPr>
        <p:spPr/>
        <p:txBody>
          <a:bodyPr/>
          <a:lstStyle/>
          <a:p>
            <a:r>
              <a:rPr lang="en-IN" dirty="0" err="1"/>
              <a:t>Dataprovider</a:t>
            </a:r>
            <a:r>
              <a:rPr lang="en-IN" dirty="0"/>
              <a:t> &amp; TestNG XML: Parameterization in Selenium</a:t>
            </a:r>
          </a:p>
        </p:txBody>
      </p:sp>
      <p:pic>
        <p:nvPicPr>
          <p:cNvPr id="1026" name="Picture 2" descr="TestNG: Parameterization using XML &amp; DataProvider in Selenium">
            <a:extLst>
              <a:ext uri="{FF2B5EF4-FFF2-40B4-BE49-F238E27FC236}">
                <a16:creationId xmlns:a16="http://schemas.microsoft.com/office/drawing/2014/main" id="{A0187D53-E8A6-4A2E-AD2A-AFE73164D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234" y="1676400"/>
            <a:ext cx="7549531"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0326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Page Object Model is a Design Pattern which has become popular in Selenium Test Automation.</a:t>
            </a:r>
          </a:p>
          <a:p>
            <a:r>
              <a:rPr lang="en-US" dirty="0"/>
              <a:t>It is widely used design pattern in Selenium for enhancing test maintenance and reducing code duplication. </a:t>
            </a:r>
          </a:p>
          <a:p>
            <a:r>
              <a:rPr lang="en-US" dirty="0"/>
              <a:t>Page object model (POM) can be used in any kind of framework such as modular, data-driven, keyword driven, hybrid framework etc. </a:t>
            </a:r>
          </a:p>
          <a:p>
            <a:r>
              <a:rPr lang="en-US" dirty="0"/>
              <a:t>A page object is an object-oriented class that serves as an interface to a page of your Application Under Test(AUT). </a:t>
            </a:r>
            <a:endParaRPr lang="en-IN" dirty="0"/>
          </a:p>
        </p:txBody>
      </p:sp>
      <p:sp>
        <p:nvSpPr>
          <p:cNvPr id="3" name="Title 2"/>
          <p:cNvSpPr>
            <a:spLocks noGrp="1"/>
          </p:cNvSpPr>
          <p:nvPr>
            <p:ph type="title"/>
          </p:nvPr>
        </p:nvSpPr>
        <p:spPr/>
        <p:txBody>
          <a:bodyPr/>
          <a:lstStyle/>
          <a:p>
            <a:r>
              <a:rPr lang="en-IN" dirty="0"/>
              <a:t>Page Object</a:t>
            </a:r>
          </a:p>
        </p:txBody>
      </p:sp>
    </p:spTree>
    <p:extLst>
      <p:ext uri="{BB962C8B-B14F-4D97-AF65-F5344CB8AC3E}">
        <p14:creationId xmlns:p14="http://schemas.microsoft.com/office/powerpoint/2010/main" val="29193860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Page Object Model is a design pattern to create Object Repository for web UI elements.</a:t>
            </a:r>
          </a:p>
          <a:p>
            <a:r>
              <a:rPr lang="en-US" dirty="0"/>
              <a:t>Under this model, for each web page in the application, there should be corresponding page class.</a:t>
            </a:r>
          </a:p>
          <a:p>
            <a:r>
              <a:rPr lang="en-US" dirty="0"/>
              <a:t>This Page class will find the </a:t>
            </a:r>
            <a:r>
              <a:rPr lang="en-US" dirty="0" err="1"/>
              <a:t>WebElements</a:t>
            </a:r>
            <a:r>
              <a:rPr lang="en-US" dirty="0"/>
              <a:t> of that web page and also contains Page methods which perform operations on those </a:t>
            </a:r>
            <a:r>
              <a:rPr lang="en-US" dirty="0" err="1"/>
              <a:t>WebElements</a:t>
            </a:r>
            <a:r>
              <a:rPr lang="en-US" dirty="0"/>
              <a:t>.</a:t>
            </a:r>
          </a:p>
          <a:p>
            <a:r>
              <a:rPr lang="en-US" dirty="0"/>
              <a:t>Name of these methods should be given as per the task they are performing, i.e., if a loader is waiting for the payment gateway to appear, POM method name can be </a:t>
            </a:r>
            <a:endParaRPr lang="en-IN" dirty="0"/>
          </a:p>
        </p:txBody>
      </p:sp>
      <p:sp>
        <p:nvSpPr>
          <p:cNvPr id="3" name="Title 2"/>
          <p:cNvSpPr>
            <a:spLocks noGrp="1"/>
          </p:cNvSpPr>
          <p:nvPr>
            <p:ph type="title"/>
          </p:nvPr>
        </p:nvSpPr>
        <p:spPr/>
        <p:txBody>
          <a:bodyPr/>
          <a:lstStyle/>
          <a:p>
            <a:r>
              <a:rPr lang="en-IN" dirty="0"/>
              <a:t>Page Object</a:t>
            </a:r>
          </a:p>
        </p:txBody>
      </p:sp>
    </p:spTree>
    <p:extLst>
      <p:ext uri="{BB962C8B-B14F-4D97-AF65-F5344CB8AC3E}">
        <p14:creationId xmlns:p14="http://schemas.microsoft.com/office/powerpoint/2010/main" val="22116804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Page Object</a:t>
            </a:r>
          </a:p>
        </p:txBody>
      </p:sp>
      <p:pic>
        <p:nvPicPr>
          <p:cNvPr id="1026" name="Picture 2" descr="descri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7209285" cy="507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181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dcmitype/"/>
    <ds:schemaRef ds:uri="http://purl.org/dc/term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4762</TotalTime>
  <Words>6019</Words>
  <Application>Microsoft Office PowerPoint</Application>
  <PresentationFormat>On-screen Show (4:3)</PresentationFormat>
  <Paragraphs>568</Paragraphs>
  <Slides>110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110</vt:i4>
      </vt:variant>
    </vt:vector>
  </HeadingPairs>
  <TitlesOfParts>
    <vt:vector size="113" baseType="lpstr">
      <vt:lpstr>Arial</vt:lpstr>
      <vt:lpstr>Calibri</vt:lpstr>
      <vt:lpstr>Pencils_02_2012</vt:lpstr>
      <vt:lpstr>PowerPoint Presentation</vt:lpstr>
      <vt:lpstr>Selenium Goals</vt:lpstr>
      <vt:lpstr>What Is Test Automation?</vt:lpstr>
      <vt:lpstr>Basic understanding of test automation framework</vt:lpstr>
      <vt:lpstr>What are the steps for an effective Test Automation Approach?</vt:lpstr>
      <vt:lpstr>Importance of Automation Framework in Software Testing</vt:lpstr>
      <vt:lpstr>Importance of Automation Framework in Software Testing</vt:lpstr>
      <vt:lpstr>Importance of Automation Framework in Software Testing</vt:lpstr>
      <vt:lpstr>Test Automation Framework Types</vt:lpstr>
      <vt:lpstr>Test Automation Framework Types</vt:lpstr>
      <vt:lpstr>Test Automation Framework Types</vt:lpstr>
      <vt:lpstr>Test Automation Framework Types</vt:lpstr>
      <vt:lpstr>Test Automation Framework Types</vt:lpstr>
      <vt:lpstr>Test Automation Framework Types</vt:lpstr>
      <vt:lpstr>Test Automation Framework Types</vt:lpstr>
      <vt:lpstr>Test Automation Framework Types</vt:lpstr>
      <vt:lpstr>How to Choose a Testing Framework</vt:lpstr>
      <vt:lpstr>What are the types of tests to test automation frameworks?</vt:lpstr>
      <vt:lpstr>Automation Testing Tools</vt:lpstr>
      <vt:lpstr>Automation Testing Tools</vt:lpstr>
      <vt:lpstr>Automation Testing Tools</vt:lpstr>
      <vt:lpstr>Automation Testing Tools</vt:lpstr>
      <vt:lpstr>Automation Testing Tools</vt:lpstr>
      <vt:lpstr>Automation Testing Tools</vt:lpstr>
      <vt:lpstr>Automation Testing Tools</vt:lpstr>
      <vt:lpstr>What Is Selenium Automation Framework?</vt:lpstr>
      <vt:lpstr>Understanding the Selenium components</vt:lpstr>
      <vt:lpstr>Understanding the Selenium components</vt:lpstr>
      <vt:lpstr>Why Selenium</vt:lpstr>
      <vt:lpstr>Getting Started with Selenium IDE</vt:lpstr>
      <vt:lpstr>Getting Started with Selenium IDE</vt:lpstr>
      <vt:lpstr>Getting Started with Selenium IDE</vt:lpstr>
      <vt:lpstr>Installing Selenium IDE </vt:lpstr>
      <vt:lpstr>Installing Selenium IDE </vt:lpstr>
      <vt:lpstr>Selenium IDE</vt:lpstr>
      <vt:lpstr>Selenium IDE</vt:lpstr>
      <vt:lpstr>Selenium IDE</vt:lpstr>
      <vt:lpstr>Selenium IDE</vt:lpstr>
      <vt:lpstr>Rules for automation</vt:lpstr>
      <vt:lpstr>Recording your first test with Selenium IDE</vt:lpstr>
      <vt:lpstr>Recording your first test with Selenium IDE</vt:lpstr>
      <vt:lpstr>verify and assert methods</vt:lpstr>
      <vt:lpstr>Selenium IDE</vt:lpstr>
      <vt:lpstr>Introduction to Selenium Commands - Selenese</vt:lpstr>
      <vt:lpstr>Introduction to Selenium Commands - Selenese</vt:lpstr>
      <vt:lpstr>Introduction to Selenium Commands - Selenese</vt:lpstr>
      <vt:lpstr>PowerPoint Presentation</vt:lpstr>
      <vt:lpstr>PowerPoint Presentation</vt:lpstr>
      <vt:lpstr>PowerPoint Presentation</vt:lpstr>
      <vt:lpstr>Locators</vt:lpstr>
      <vt:lpstr>Locating elements by ID</vt:lpstr>
      <vt:lpstr>Locating elements by ID</vt:lpstr>
      <vt:lpstr>Locating elements by ID</vt:lpstr>
      <vt:lpstr>finding elements by name</vt:lpstr>
      <vt:lpstr>Adding filters to the name</vt:lpstr>
      <vt:lpstr>finding elements by link text</vt:lpstr>
      <vt:lpstr>finding elements by accessing the DOM via JavaScript</vt:lpstr>
      <vt:lpstr>finding elements by XPath</vt:lpstr>
      <vt:lpstr>finding elements by XPath</vt:lpstr>
      <vt:lpstr>Finding an element by the text it contains</vt:lpstr>
      <vt:lpstr>Finding an element by the text it contains</vt:lpstr>
      <vt:lpstr>Finding an element by the text it contains</vt:lpstr>
      <vt:lpstr>CSS selectors</vt:lpstr>
      <vt:lpstr>CSS selectors</vt:lpstr>
      <vt:lpstr>Selenium WebDriver- Architecture</vt:lpstr>
      <vt:lpstr>Selenium WebDriver- Architecture</vt:lpstr>
      <vt:lpstr>Selenium WebDriver</vt:lpstr>
      <vt:lpstr>WebDriver API</vt:lpstr>
      <vt:lpstr>Selenium WebDriver- Features</vt:lpstr>
      <vt:lpstr>Selenium WebDriver- Features</vt:lpstr>
      <vt:lpstr>Basic Steps in a Selenium WebDriver Script</vt:lpstr>
      <vt:lpstr>Selenium WebDriver- Installation</vt:lpstr>
      <vt:lpstr>Web Driver API</vt:lpstr>
      <vt:lpstr>Web Driver API</vt:lpstr>
      <vt:lpstr>Web Driver API</vt:lpstr>
      <vt:lpstr>Web Driver API</vt:lpstr>
      <vt:lpstr>Web Driver API</vt:lpstr>
      <vt:lpstr>Web Driver API</vt:lpstr>
      <vt:lpstr>Web Driver API</vt:lpstr>
      <vt:lpstr>Web Driver API</vt:lpstr>
      <vt:lpstr>Web Driver API</vt:lpstr>
      <vt:lpstr>Web Driver API</vt:lpstr>
      <vt:lpstr>What is TestNG</vt:lpstr>
      <vt:lpstr>What is TestNG</vt:lpstr>
      <vt:lpstr>TEST NG Framework</vt:lpstr>
      <vt:lpstr>TEST NG Framework</vt:lpstr>
      <vt:lpstr>Why TEST NG Framework</vt:lpstr>
      <vt:lpstr>Why TEST NG Framework</vt:lpstr>
      <vt:lpstr>Why TEST NG Framework</vt:lpstr>
      <vt:lpstr>TestNG Installation and Configuration in Eclipse</vt:lpstr>
      <vt:lpstr>TestNG Installation and Configuration in Eclipse</vt:lpstr>
      <vt:lpstr>Features of TestNG</vt:lpstr>
      <vt:lpstr>TestNG Annotations</vt:lpstr>
      <vt:lpstr>TestNG Annotations</vt:lpstr>
      <vt:lpstr>TestNG Annotations</vt:lpstr>
      <vt:lpstr>Dataprovider &amp; TestNG XML: Parameterization in Selenium</vt:lpstr>
      <vt:lpstr>Page Object</vt:lpstr>
      <vt:lpstr>Page Object</vt:lpstr>
      <vt:lpstr>Page Object</vt:lpstr>
      <vt:lpstr>Page Object</vt:lpstr>
      <vt:lpstr>Page Object</vt:lpstr>
      <vt:lpstr>Page Factory</vt:lpstr>
      <vt:lpstr>Page Object</vt:lpstr>
      <vt:lpstr>Page Object</vt:lpstr>
      <vt:lpstr>Advantages of TestNG</vt:lpstr>
      <vt:lpstr>Advantages</vt:lpstr>
      <vt:lpstr>XSLT Report</vt:lpstr>
      <vt:lpstr>Rest Assured</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816</cp:revision>
  <dcterms:created xsi:type="dcterms:W3CDTF">2012-03-13T15:47:14Z</dcterms:created>
  <dcterms:modified xsi:type="dcterms:W3CDTF">2021-08-18T13:09:06Z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